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4"/>
  </p:sldMasterIdLst>
  <p:notesMasterIdLst>
    <p:notesMasterId r:id="rId51"/>
  </p:notesMasterIdLst>
  <p:sldIdLst>
    <p:sldId id="256" r:id="rId5"/>
    <p:sldId id="259" r:id="rId6"/>
    <p:sldId id="260" r:id="rId7"/>
    <p:sldId id="261" r:id="rId8"/>
    <p:sldId id="298" r:id="rId9"/>
    <p:sldId id="262" r:id="rId10"/>
    <p:sldId id="299" r:id="rId11"/>
    <p:sldId id="302" r:id="rId12"/>
    <p:sldId id="264" r:id="rId13"/>
    <p:sldId id="284" r:id="rId14"/>
    <p:sldId id="266" r:id="rId15"/>
    <p:sldId id="304" r:id="rId16"/>
    <p:sldId id="269" r:id="rId17"/>
    <p:sldId id="305" r:id="rId18"/>
    <p:sldId id="307" r:id="rId19"/>
    <p:sldId id="306" r:id="rId20"/>
    <p:sldId id="308" r:id="rId21"/>
    <p:sldId id="278" r:id="rId22"/>
    <p:sldId id="265" r:id="rId23"/>
    <p:sldId id="270" r:id="rId24"/>
    <p:sldId id="309" r:id="rId25"/>
    <p:sldId id="310" r:id="rId26"/>
    <p:sldId id="311" r:id="rId27"/>
    <p:sldId id="312" r:id="rId28"/>
    <p:sldId id="314" r:id="rId29"/>
    <p:sldId id="313" r:id="rId30"/>
    <p:sldId id="315" r:id="rId31"/>
    <p:sldId id="316" r:id="rId32"/>
    <p:sldId id="317" r:id="rId33"/>
    <p:sldId id="294" r:id="rId34"/>
    <p:sldId id="276" r:id="rId35"/>
    <p:sldId id="296" r:id="rId36"/>
    <p:sldId id="318" r:id="rId37"/>
    <p:sldId id="319" r:id="rId38"/>
    <p:sldId id="321" r:id="rId39"/>
    <p:sldId id="303" r:id="rId40"/>
    <p:sldId id="322" r:id="rId41"/>
    <p:sldId id="323" r:id="rId42"/>
    <p:sldId id="324" r:id="rId43"/>
    <p:sldId id="288" r:id="rId44"/>
    <p:sldId id="293" r:id="rId45"/>
    <p:sldId id="277" r:id="rId46"/>
    <p:sldId id="289" r:id="rId47"/>
    <p:sldId id="320" r:id="rId48"/>
    <p:sldId id="274" r:id="rId49"/>
    <p:sldId id="275" r:id="rId50"/>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483"/>
    <a:srgbClr val="145579"/>
    <a:srgbClr val="204E79"/>
    <a:srgbClr val="005493"/>
    <a:srgbClr val="F8F9FA"/>
    <a:srgbClr val="F2F2F2"/>
    <a:srgbClr val="121619"/>
    <a:srgbClr val="F7F3F2"/>
    <a:srgbClr val="F6F2FF"/>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66"/>
    <p:restoredTop sz="88009"/>
  </p:normalViewPr>
  <p:slideViewPr>
    <p:cSldViewPr snapToGrid="0">
      <p:cViewPr varScale="1">
        <p:scale>
          <a:sx n="140" d="100"/>
          <a:sy n="140" d="100"/>
        </p:scale>
        <p:origin x="1488"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96EDA7-A2FD-4969-A68F-B7D7077A9526}" type="doc">
      <dgm:prSet loTypeId="urn:microsoft.com/office/officeart/2005/8/layout/vProcess5" loCatId="process" qsTypeId="urn:microsoft.com/office/officeart/2005/8/quickstyle/simple5" qsCatId="simple" csTypeId="urn:microsoft.com/office/officeart/2005/8/colors/accent3_2" csCatId="accent3" phldr="1"/>
      <dgm:spPr/>
      <dgm:t>
        <a:bodyPr/>
        <a:lstStyle/>
        <a:p>
          <a:endParaRPr lang="en-US"/>
        </a:p>
      </dgm:t>
    </dgm:pt>
    <dgm:pt modelId="{FFA4001D-9112-42BB-AEDA-A067DE59B4B7}">
      <dgm:prSet/>
      <dgm:spPr/>
      <dgm:t>
        <a:bodyPr/>
        <a:lstStyle/>
        <a:p>
          <a:r>
            <a:rPr lang="en-US" dirty="0"/>
            <a:t>The data frame is filtered to include only the Falcon 9 launches</a:t>
          </a:r>
        </a:p>
      </dgm:t>
    </dgm:pt>
    <dgm:pt modelId="{5727691B-0271-4C57-B73E-C6C3E42896E1}" type="parTrans" cxnId="{5ACD521B-C5E5-4734-9F31-AED4DD23C5E9}">
      <dgm:prSet/>
      <dgm:spPr/>
      <dgm:t>
        <a:bodyPr/>
        <a:lstStyle/>
        <a:p>
          <a:endParaRPr lang="en-US"/>
        </a:p>
      </dgm:t>
    </dgm:pt>
    <dgm:pt modelId="{9C0E7A3B-D46E-48F3-A3B0-E5357ABE7288}" type="sibTrans" cxnId="{5ACD521B-C5E5-4734-9F31-AED4DD23C5E9}">
      <dgm:prSet/>
      <dgm:spPr/>
      <dgm:t>
        <a:bodyPr/>
        <a:lstStyle/>
        <a:p>
          <a:endParaRPr lang="en-US"/>
        </a:p>
      </dgm:t>
    </dgm:pt>
    <dgm:pt modelId="{F56FE485-414B-D840-B86C-DE1FB0198D53}">
      <dgm:prSet/>
      <dgm:spPr/>
      <dgm:t>
        <a:bodyPr/>
        <a:lstStyle/>
        <a:p>
          <a:r>
            <a:rPr lang="en-US" dirty="0"/>
            <a:t>The data is further cleaned using auxiliary methods </a:t>
          </a:r>
        </a:p>
      </dgm:t>
    </dgm:pt>
    <dgm:pt modelId="{57B4EF2A-7EAD-8546-B117-959AB4F800C5}" type="parTrans" cxnId="{6C15D604-2375-1749-9ED8-429EBE8CFEC9}">
      <dgm:prSet/>
      <dgm:spPr/>
      <dgm:t>
        <a:bodyPr/>
        <a:lstStyle/>
        <a:p>
          <a:endParaRPr lang="en-US"/>
        </a:p>
      </dgm:t>
    </dgm:pt>
    <dgm:pt modelId="{691953A7-992C-BF41-A26B-989B77CEA7ED}" type="sibTrans" cxnId="{6C15D604-2375-1749-9ED8-429EBE8CFEC9}">
      <dgm:prSet/>
      <dgm:spPr>
        <a:solidFill>
          <a:srgbClr val="FFC000">
            <a:alpha val="90000"/>
          </a:srgbClr>
        </a:solidFill>
      </dgm:spPr>
      <dgm:t>
        <a:bodyPr/>
        <a:lstStyle/>
        <a:p>
          <a:endParaRPr lang="en-US"/>
        </a:p>
      </dgm:t>
    </dgm:pt>
    <dgm:pt modelId="{2A3D9669-AFA2-4647-AE94-8044F4E21A3C}">
      <dgm:prSet/>
      <dgm:spPr/>
      <dgm:t>
        <a:bodyPr/>
        <a:lstStyle/>
        <a:p>
          <a:r>
            <a:rPr lang="en-US" dirty="0"/>
            <a:t>SpaceX launch data is request and parsed using the get() request</a:t>
          </a:r>
        </a:p>
      </dgm:t>
    </dgm:pt>
    <dgm:pt modelId="{E5816CA1-B62E-4ABC-B57C-E11F918A7438}" type="sibTrans" cxnId="{F91DCD8F-9D1A-4D01-9FC7-FDB22DD874C8}">
      <dgm:prSet/>
      <dgm:spPr>
        <a:solidFill>
          <a:srgbClr val="FFC000">
            <a:alpha val="90000"/>
          </a:srgbClr>
        </a:solidFill>
      </dgm:spPr>
      <dgm:t>
        <a:bodyPr/>
        <a:lstStyle/>
        <a:p>
          <a:endParaRPr lang="en-US"/>
        </a:p>
      </dgm:t>
    </dgm:pt>
    <dgm:pt modelId="{0AF37423-4BF2-40D9-9608-3B9583CAF5FE}" type="parTrans" cxnId="{F91DCD8F-9D1A-4D01-9FC7-FDB22DD874C8}">
      <dgm:prSet/>
      <dgm:spPr/>
      <dgm:t>
        <a:bodyPr/>
        <a:lstStyle/>
        <a:p>
          <a:endParaRPr lang="en-US"/>
        </a:p>
      </dgm:t>
    </dgm:pt>
    <dgm:pt modelId="{34890936-1E9D-C842-8DAA-EA9338988C42}" type="pres">
      <dgm:prSet presAssocID="{7396EDA7-A2FD-4969-A68F-B7D7077A9526}" presName="outerComposite" presStyleCnt="0">
        <dgm:presLayoutVars>
          <dgm:chMax val="5"/>
          <dgm:dir/>
          <dgm:resizeHandles val="exact"/>
        </dgm:presLayoutVars>
      </dgm:prSet>
      <dgm:spPr/>
    </dgm:pt>
    <dgm:pt modelId="{C02455A2-B8BD-3E40-B748-29EE9D77FA29}" type="pres">
      <dgm:prSet presAssocID="{7396EDA7-A2FD-4969-A68F-B7D7077A9526}" presName="dummyMaxCanvas" presStyleCnt="0">
        <dgm:presLayoutVars/>
      </dgm:prSet>
      <dgm:spPr/>
    </dgm:pt>
    <dgm:pt modelId="{788A436D-89EA-F145-8DE1-50F51E8E74BA}" type="pres">
      <dgm:prSet presAssocID="{7396EDA7-A2FD-4969-A68F-B7D7077A9526}" presName="ThreeNodes_1" presStyleLbl="node1" presStyleIdx="0" presStyleCnt="3">
        <dgm:presLayoutVars>
          <dgm:bulletEnabled val="1"/>
        </dgm:presLayoutVars>
      </dgm:prSet>
      <dgm:spPr/>
    </dgm:pt>
    <dgm:pt modelId="{629F55DE-72D4-EF4E-BD79-8087D7ED9291}" type="pres">
      <dgm:prSet presAssocID="{7396EDA7-A2FD-4969-A68F-B7D7077A9526}" presName="ThreeNodes_2" presStyleLbl="node1" presStyleIdx="1" presStyleCnt="3">
        <dgm:presLayoutVars>
          <dgm:bulletEnabled val="1"/>
        </dgm:presLayoutVars>
      </dgm:prSet>
      <dgm:spPr/>
    </dgm:pt>
    <dgm:pt modelId="{B2080AC2-5143-ED45-809B-A7DCF9D0A321}" type="pres">
      <dgm:prSet presAssocID="{7396EDA7-A2FD-4969-A68F-B7D7077A9526}" presName="ThreeNodes_3" presStyleLbl="node1" presStyleIdx="2" presStyleCnt="3">
        <dgm:presLayoutVars>
          <dgm:bulletEnabled val="1"/>
        </dgm:presLayoutVars>
      </dgm:prSet>
      <dgm:spPr/>
    </dgm:pt>
    <dgm:pt modelId="{3FBE793E-D4D6-6744-814C-728E9CD3DC43}" type="pres">
      <dgm:prSet presAssocID="{7396EDA7-A2FD-4969-A68F-B7D7077A9526}" presName="ThreeConn_1-2" presStyleLbl="fgAccFollowNode1" presStyleIdx="0" presStyleCnt="2">
        <dgm:presLayoutVars>
          <dgm:bulletEnabled val="1"/>
        </dgm:presLayoutVars>
      </dgm:prSet>
      <dgm:spPr/>
    </dgm:pt>
    <dgm:pt modelId="{67AF6023-37AA-604A-A5CA-B45914183739}" type="pres">
      <dgm:prSet presAssocID="{7396EDA7-A2FD-4969-A68F-B7D7077A9526}" presName="ThreeConn_2-3" presStyleLbl="fgAccFollowNode1" presStyleIdx="1" presStyleCnt="2">
        <dgm:presLayoutVars>
          <dgm:bulletEnabled val="1"/>
        </dgm:presLayoutVars>
      </dgm:prSet>
      <dgm:spPr/>
    </dgm:pt>
    <dgm:pt modelId="{C2DD43E0-8495-414D-A3E3-F5FAAA1A94B7}" type="pres">
      <dgm:prSet presAssocID="{7396EDA7-A2FD-4969-A68F-B7D7077A9526}" presName="ThreeNodes_1_text" presStyleLbl="node1" presStyleIdx="2" presStyleCnt="3">
        <dgm:presLayoutVars>
          <dgm:bulletEnabled val="1"/>
        </dgm:presLayoutVars>
      </dgm:prSet>
      <dgm:spPr/>
    </dgm:pt>
    <dgm:pt modelId="{F4049C05-F645-164D-ABCE-788AED53EBB4}" type="pres">
      <dgm:prSet presAssocID="{7396EDA7-A2FD-4969-A68F-B7D7077A9526}" presName="ThreeNodes_2_text" presStyleLbl="node1" presStyleIdx="2" presStyleCnt="3">
        <dgm:presLayoutVars>
          <dgm:bulletEnabled val="1"/>
        </dgm:presLayoutVars>
      </dgm:prSet>
      <dgm:spPr/>
    </dgm:pt>
    <dgm:pt modelId="{31D79A62-FCC6-DB45-9CB2-62304B206D32}" type="pres">
      <dgm:prSet presAssocID="{7396EDA7-A2FD-4969-A68F-B7D7077A9526}" presName="ThreeNodes_3_text" presStyleLbl="node1" presStyleIdx="2" presStyleCnt="3">
        <dgm:presLayoutVars>
          <dgm:bulletEnabled val="1"/>
        </dgm:presLayoutVars>
      </dgm:prSet>
      <dgm:spPr/>
    </dgm:pt>
  </dgm:ptLst>
  <dgm:cxnLst>
    <dgm:cxn modelId="{F66AED02-E529-5148-9CDA-E69691D43742}" type="presOf" srcId="{691953A7-992C-BF41-A26B-989B77CEA7ED}" destId="{67AF6023-37AA-604A-A5CA-B45914183739}" srcOrd="0" destOrd="0" presId="urn:microsoft.com/office/officeart/2005/8/layout/vProcess5"/>
    <dgm:cxn modelId="{6C15D604-2375-1749-9ED8-429EBE8CFEC9}" srcId="{7396EDA7-A2FD-4969-A68F-B7D7077A9526}" destId="{F56FE485-414B-D840-B86C-DE1FB0198D53}" srcOrd="1" destOrd="0" parTransId="{57B4EF2A-7EAD-8546-B117-959AB4F800C5}" sibTransId="{691953A7-992C-BF41-A26B-989B77CEA7ED}"/>
    <dgm:cxn modelId="{133CC409-03D9-1848-9F16-A9CEC60BE31D}" type="presOf" srcId="{FFA4001D-9112-42BB-AEDA-A067DE59B4B7}" destId="{31D79A62-FCC6-DB45-9CB2-62304B206D32}" srcOrd="1" destOrd="0" presId="urn:microsoft.com/office/officeart/2005/8/layout/vProcess5"/>
    <dgm:cxn modelId="{5ACD521B-C5E5-4734-9F31-AED4DD23C5E9}" srcId="{7396EDA7-A2FD-4969-A68F-B7D7077A9526}" destId="{FFA4001D-9112-42BB-AEDA-A067DE59B4B7}" srcOrd="2" destOrd="0" parTransId="{5727691B-0271-4C57-B73E-C6C3E42896E1}" sibTransId="{9C0E7A3B-D46E-48F3-A3B0-E5357ABE7288}"/>
    <dgm:cxn modelId="{116F2A21-2818-FE49-8415-B97A7811C511}" type="presOf" srcId="{7396EDA7-A2FD-4969-A68F-B7D7077A9526}" destId="{34890936-1E9D-C842-8DAA-EA9338988C42}" srcOrd="0" destOrd="0" presId="urn:microsoft.com/office/officeart/2005/8/layout/vProcess5"/>
    <dgm:cxn modelId="{3244B02F-8CD2-7342-88A2-A2D57262009A}" type="presOf" srcId="{FFA4001D-9112-42BB-AEDA-A067DE59B4B7}" destId="{B2080AC2-5143-ED45-809B-A7DCF9D0A321}" srcOrd="0" destOrd="0" presId="urn:microsoft.com/office/officeart/2005/8/layout/vProcess5"/>
    <dgm:cxn modelId="{568D7063-9202-EE4D-83B2-F46073D48CEA}" type="presOf" srcId="{2A3D9669-AFA2-4647-AE94-8044F4E21A3C}" destId="{C2DD43E0-8495-414D-A3E3-F5FAAA1A94B7}" srcOrd="1" destOrd="0" presId="urn:microsoft.com/office/officeart/2005/8/layout/vProcess5"/>
    <dgm:cxn modelId="{F1CBC263-2DF2-264E-A56A-4F5F25F66DE0}" type="presOf" srcId="{E5816CA1-B62E-4ABC-B57C-E11F918A7438}" destId="{3FBE793E-D4D6-6744-814C-728E9CD3DC43}" srcOrd="0" destOrd="0" presId="urn:microsoft.com/office/officeart/2005/8/layout/vProcess5"/>
    <dgm:cxn modelId="{E3818D6A-396B-DB40-BA77-FFC62DDA731B}" type="presOf" srcId="{2A3D9669-AFA2-4647-AE94-8044F4E21A3C}" destId="{788A436D-89EA-F145-8DE1-50F51E8E74BA}" srcOrd="0" destOrd="0" presId="urn:microsoft.com/office/officeart/2005/8/layout/vProcess5"/>
    <dgm:cxn modelId="{4DC0767F-7C8E-1E4B-9973-5E97B35FA11F}" type="presOf" srcId="{F56FE485-414B-D840-B86C-DE1FB0198D53}" destId="{F4049C05-F645-164D-ABCE-788AED53EBB4}" srcOrd="1" destOrd="0" presId="urn:microsoft.com/office/officeart/2005/8/layout/vProcess5"/>
    <dgm:cxn modelId="{F91DCD8F-9D1A-4D01-9FC7-FDB22DD874C8}" srcId="{7396EDA7-A2FD-4969-A68F-B7D7077A9526}" destId="{2A3D9669-AFA2-4647-AE94-8044F4E21A3C}" srcOrd="0" destOrd="0" parTransId="{0AF37423-4BF2-40D9-9608-3B9583CAF5FE}" sibTransId="{E5816CA1-B62E-4ABC-B57C-E11F918A7438}"/>
    <dgm:cxn modelId="{EAE3DF9C-9483-1349-89B2-37EA133FB158}" type="presOf" srcId="{F56FE485-414B-D840-B86C-DE1FB0198D53}" destId="{629F55DE-72D4-EF4E-BD79-8087D7ED9291}" srcOrd="0" destOrd="0" presId="urn:microsoft.com/office/officeart/2005/8/layout/vProcess5"/>
    <dgm:cxn modelId="{91E96949-D673-B44F-872D-05EC0D57B186}" type="presParOf" srcId="{34890936-1E9D-C842-8DAA-EA9338988C42}" destId="{C02455A2-B8BD-3E40-B748-29EE9D77FA29}" srcOrd="0" destOrd="0" presId="urn:microsoft.com/office/officeart/2005/8/layout/vProcess5"/>
    <dgm:cxn modelId="{A5936978-6ABD-CE4C-89D4-5886A0A46788}" type="presParOf" srcId="{34890936-1E9D-C842-8DAA-EA9338988C42}" destId="{788A436D-89EA-F145-8DE1-50F51E8E74BA}" srcOrd="1" destOrd="0" presId="urn:microsoft.com/office/officeart/2005/8/layout/vProcess5"/>
    <dgm:cxn modelId="{30841AE8-F1B5-334E-889E-522E88FFACE8}" type="presParOf" srcId="{34890936-1E9D-C842-8DAA-EA9338988C42}" destId="{629F55DE-72D4-EF4E-BD79-8087D7ED9291}" srcOrd="2" destOrd="0" presId="urn:microsoft.com/office/officeart/2005/8/layout/vProcess5"/>
    <dgm:cxn modelId="{5BBC2022-D327-D549-AC09-FB567E6E4DB4}" type="presParOf" srcId="{34890936-1E9D-C842-8DAA-EA9338988C42}" destId="{B2080AC2-5143-ED45-809B-A7DCF9D0A321}" srcOrd="3" destOrd="0" presId="urn:microsoft.com/office/officeart/2005/8/layout/vProcess5"/>
    <dgm:cxn modelId="{A69E75DF-4DD7-7042-B05E-292CFC22C7F0}" type="presParOf" srcId="{34890936-1E9D-C842-8DAA-EA9338988C42}" destId="{3FBE793E-D4D6-6744-814C-728E9CD3DC43}" srcOrd="4" destOrd="0" presId="urn:microsoft.com/office/officeart/2005/8/layout/vProcess5"/>
    <dgm:cxn modelId="{44C56697-ED93-704E-BBB9-53467CB23646}" type="presParOf" srcId="{34890936-1E9D-C842-8DAA-EA9338988C42}" destId="{67AF6023-37AA-604A-A5CA-B45914183739}" srcOrd="5" destOrd="0" presId="urn:microsoft.com/office/officeart/2005/8/layout/vProcess5"/>
    <dgm:cxn modelId="{2368A47F-F3EB-C541-B7C0-421708CB119D}" type="presParOf" srcId="{34890936-1E9D-C842-8DAA-EA9338988C42}" destId="{C2DD43E0-8495-414D-A3E3-F5FAAA1A94B7}" srcOrd="6" destOrd="0" presId="urn:microsoft.com/office/officeart/2005/8/layout/vProcess5"/>
    <dgm:cxn modelId="{44EBE37E-9080-8D42-A59F-14A5C59D5E35}" type="presParOf" srcId="{34890936-1E9D-C842-8DAA-EA9338988C42}" destId="{F4049C05-F645-164D-ABCE-788AED53EBB4}" srcOrd="7" destOrd="0" presId="urn:microsoft.com/office/officeart/2005/8/layout/vProcess5"/>
    <dgm:cxn modelId="{CF49671E-C99A-094E-9352-485EABC0442A}" type="presParOf" srcId="{34890936-1E9D-C842-8DAA-EA9338988C42}" destId="{31D79A62-FCC6-DB45-9CB2-62304B206D3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96EDA7-A2FD-4969-A68F-B7D7077A9526}" type="doc">
      <dgm:prSet loTypeId="urn:microsoft.com/office/officeart/2005/8/layout/vProcess5" loCatId="process" qsTypeId="urn:microsoft.com/office/officeart/2005/8/quickstyle/simple5" qsCatId="simple" csTypeId="urn:microsoft.com/office/officeart/2005/8/colors/accent3_2" csCatId="accent3" phldr="1"/>
      <dgm:spPr/>
      <dgm:t>
        <a:bodyPr/>
        <a:lstStyle/>
        <a:p>
          <a:endParaRPr lang="en-US"/>
        </a:p>
      </dgm:t>
    </dgm:pt>
    <dgm:pt modelId="{FFA4001D-9112-42BB-AEDA-A067DE59B4B7}">
      <dgm:prSet/>
      <dgm:spPr/>
      <dgm:t>
        <a:bodyPr/>
        <a:lstStyle/>
        <a:p>
          <a:r>
            <a:rPr lang="en-US" dirty="0"/>
            <a:t>The data frame saved and exported to a csv file</a:t>
          </a:r>
        </a:p>
      </dgm:t>
    </dgm:pt>
    <dgm:pt modelId="{5727691B-0271-4C57-B73E-C6C3E42896E1}" type="parTrans" cxnId="{5ACD521B-C5E5-4734-9F31-AED4DD23C5E9}">
      <dgm:prSet/>
      <dgm:spPr/>
      <dgm:t>
        <a:bodyPr/>
        <a:lstStyle/>
        <a:p>
          <a:endParaRPr lang="en-US"/>
        </a:p>
      </dgm:t>
    </dgm:pt>
    <dgm:pt modelId="{9C0E7A3B-D46E-48F3-A3B0-E5357ABE7288}" type="sibTrans" cxnId="{5ACD521B-C5E5-4734-9F31-AED4DD23C5E9}">
      <dgm:prSet/>
      <dgm:spPr/>
      <dgm:t>
        <a:bodyPr/>
        <a:lstStyle/>
        <a:p>
          <a:endParaRPr lang="en-US"/>
        </a:p>
      </dgm:t>
    </dgm:pt>
    <dgm:pt modelId="{F56FE485-414B-D840-B86C-DE1FB0198D53}">
      <dgm:prSet/>
      <dgm:spPr/>
      <dgm:t>
        <a:bodyPr/>
        <a:lstStyle/>
        <a:p>
          <a:r>
            <a:rPr lang="en-US" dirty="0"/>
            <a:t>The extracted data is turned into a Pandas data frame</a:t>
          </a:r>
        </a:p>
      </dgm:t>
    </dgm:pt>
    <dgm:pt modelId="{57B4EF2A-7EAD-8546-B117-959AB4F800C5}" type="parTrans" cxnId="{6C15D604-2375-1749-9ED8-429EBE8CFEC9}">
      <dgm:prSet/>
      <dgm:spPr/>
      <dgm:t>
        <a:bodyPr/>
        <a:lstStyle/>
        <a:p>
          <a:endParaRPr lang="en-US"/>
        </a:p>
      </dgm:t>
    </dgm:pt>
    <dgm:pt modelId="{691953A7-992C-BF41-A26B-989B77CEA7ED}" type="sibTrans" cxnId="{6C15D604-2375-1749-9ED8-429EBE8CFEC9}">
      <dgm:prSet/>
      <dgm:spPr>
        <a:solidFill>
          <a:schemeClr val="accent2">
            <a:lumMod val="75000"/>
            <a:alpha val="90000"/>
          </a:schemeClr>
        </a:solidFill>
      </dgm:spPr>
      <dgm:t>
        <a:bodyPr/>
        <a:lstStyle/>
        <a:p>
          <a:endParaRPr lang="en-US"/>
        </a:p>
      </dgm:t>
    </dgm:pt>
    <dgm:pt modelId="{2A3D9669-AFA2-4647-AE94-8044F4E21A3C}">
      <dgm:prSet/>
      <dgm:spPr/>
      <dgm:t>
        <a:bodyPr/>
        <a:lstStyle/>
        <a:p>
          <a:r>
            <a:rPr lang="en-US" dirty="0"/>
            <a:t>SpaceX Falcon 9 launch data is extracted from Wikipedia</a:t>
          </a:r>
        </a:p>
      </dgm:t>
    </dgm:pt>
    <dgm:pt modelId="{E5816CA1-B62E-4ABC-B57C-E11F918A7438}" type="sibTrans" cxnId="{F91DCD8F-9D1A-4D01-9FC7-FDB22DD874C8}">
      <dgm:prSet/>
      <dgm:spPr>
        <a:solidFill>
          <a:schemeClr val="accent2">
            <a:lumMod val="75000"/>
            <a:alpha val="90000"/>
          </a:schemeClr>
        </a:solidFill>
      </dgm:spPr>
      <dgm:t>
        <a:bodyPr/>
        <a:lstStyle/>
        <a:p>
          <a:endParaRPr lang="en-US"/>
        </a:p>
      </dgm:t>
    </dgm:pt>
    <dgm:pt modelId="{0AF37423-4BF2-40D9-9608-3B9583CAF5FE}" type="parTrans" cxnId="{F91DCD8F-9D1A-4D01-9FC7-FDB22DD874C8}">
      <dgm:prSet/>
      <dgm:spPr/>
      <dgm:t>
        <a:bodyPr/>
        <a:lstStyle/>
        <a:p>
          <a:endParaRPr lang="en-US"/>
        </a:p>
      </dgm:t>
    </dgm:pt>
    <dgm:pt modelId="{34890936-1E9D-C842-8DAA-EA9338988C42}" type="pres">
      <dgm:prSet presAssocID="{7396EDA7-A2FD-4969-A68F-B7D7077A9526}" presName="outerComposite" presStyleCnt="0">
        <dgm:presLayoutVars>
          <dgm:chMax val="5"/>
          <dgm:dir/>
          <dgm:resizeHandles val="exact"/>
        </dgm:presLayoutVars>
      </dgm:prSet>
      <dgm:spPr/>
    </dgm:pt>
    <dgm:pt modelId="{C02455A2-B8BD-3E40-B748-29EE9D77FA29}" type="pres">
      <dgm:prSet presAssocID="{7396EDA7-A2FD-4969-A68F-B7D7077A9526}" presName="dummyMaxCanvas" presStyleCnt="0">
        <dgm:presLayoutVars/>
      </dgm:prSet>
      <dgm:spPr/>
    </dgm:pt>
    <dgm:pt modelId="{788A436D-89EA-F145-8DE1-50F51E8E74BA}" type="pres">
      <dgm:prSet presAssocID="{7396EDA7-A2FD-4969-A68F-B7D7077A9526}" presName="ThreeNodes_1" presStyleLbl="node1" presStyleIdx="0" presStyleCnt="3">
        <dgm:presLayoutVars>
          <dgm:bulletEnabled val="1"/>
        </dgm:presLayoutVars>
      </dgm:prSet>
      <dgm:spPr/>
    </dgm:pt>
    <dgm:pt modelId="{629F55DE-72D4-EF4E-BD79-8087D7ED9291}" type="pres">
      <dgm:prSet presAssocID="{7396EDA7-A2FD-4969-A68F-B7D7077A9526}" presName="ThreeNodes_2" presStyleLbl="node1" presStyleIdx="1" presStyleCnt="3">
        <dgm:presLayoutVars>
          <dgm:bulletEnabled val="1"/>
        </dgm:presLayoutVars>
      </dgm:prSet>
      <dgm:spPr/>
    </dgm:pt>
    <dgm:pt modelId="{B2080AC2-5143-ED45-809B-A7DCF9D0A321}" type="pres">
      <dgm:prSet presAssocID="{7396EDA7-A2FD-4969-A68F-B7D7077A9526}" presName="ThreeNodes_3" presStyleLbl="node1" presStyleIdx="2" presStyleCnt="3">
        <dgm:presLayoutVars>
          <dgm:bulletEnabled val="1"/>
        </dgm:presLayoutVars>
      </dgm:prSet>
      <dgm:spPr/>
    </dgm:pt>
    <dgm:pt modelId="{3FBE793E-D4D6-6744-814C-728E9CD3DC43}" type="pres">
      <dgm:prSet presAssocID="{7396EDA7-A2FD-4969-A68F-B7D7077A9526}" presName="ThreeConn_1-2" presStyleLbl="fgAccFollowNode1" presStyleIdx="0" presStyleCnt="2">
        <dgm:presLayoutVars>
          <dgm:bulletEnabled val="1"/>
        </dgm:presLayoutVars>
      </dgm:prSet>
      <dgm:spPr/>
    </dgm:pt>
    <dgm:pt modelId="{67AF6023-37AA-604A-A5CA-B45914183739}" type="pres">
      <dgm:prSet presAssocID="{7396EDA7-A2FD-4969-A68F-B7D7077A9526}" presName="ThreeConn_2-3" presStyleLbl="fgAccFollowNode1" presStyleIdx="1" presStyleCnt="2">
        <dgm:presLayoutVars>
          <dgm:bulletEnabled val="1"/>
        </dgm:presLayoutVars>
      </dgm:prSet>
      <dgm:spPr/>
    </dgm:pt>
    <dgm:pt modelId="{C2DD43E0-8495-414D-A3E3-F5FAAA1A94B7}" type="pres">
      <dgm:prSet presAssocID="{7396EDA7-A2FD-4969-A68F-B7D7077A9526}" presName="ThreeNodes_1_text" presStyleLbl="node1" presStyleIdx="2" presStyleCnt="3">
        <dgm:presLayoutVars>
          <dgm:bulletEnabled val="1"/>
        </dgm:presLayoutVars>
      </dgm:prSet>
      <dgm:spPr/>
    </dgm:pt>
    <dgm:pt modelId="{F4049C05-F645-164D-ABCE-788AED53EBB4}" type="pres">
      <dgm:prSet presAssocID="{7396EDA7-A2FD-4969-A68F-B7D7077A9526}" presName="ThreeNodes_2_text" presStyleLbl="node1" presStyleIdx="2" presStyleCnt="3">
        <dgm:presLayoutVars>
          <dgm:bulletEnabled val="1"/>
        </dgm:presLayoutVars>
      </dgm:prSet>
      <dgm:spPr/>
    </dgm:pt>
    <dgm:pt modelId="{31D79A62-FCC6-DB45-9CB2-62304B206D32}" type="pres">
      <dgm:prSet presAssocID="{7396EDA7-A2FD-4969-A68F-B7D7077A9526}" presName="ThreeNodes_3_text" presStyleLbl="node1" presStyleIdx="2" presStyleCnt="3">
        <dgm:presLayoutVars>
          <dgm:bulletEnabled val="1"/>
        </dgm:presLayoutVars>
      </dgm:prSet>
      <dgm:spPr/>
    </dgm:pt>
  </dgm:ptLst>
  <dgm:cxnLst>
    <dgm:cxn modelId="{6C15D604-2375-1749-9ED8-429EBE8CFEC9}" srcId="{7396EDA7-A2FD-4969-A68F-B7D7077A9526}" destId="{F56FE485-414B-D840-B86C-DE1FB0198D53}" srcOrd="1" destOrd="0" parTransId="{57B4EF2A-7EAD-8546-B117-959AB4F800C5}" sibTransId="{691953A7-992C-BF41-A26B-989B77CEA7ED}"/>
    <dgm:cxn modelId="{647B8F07-D079-3543-93D6-ECF17013AC9A}" type="presOf" srcId="{2A3D9669-AFA2-4647-AE94-8044F4E21A3C}" destId="{788A436D-89EA-F145-8DE1-50F51E8E74BA}" srcOrd="0" destOrd="0" presId="urn:microsoft.com/office/officeart/2005/8/layout/vProcess5"/>
    <dgm:cxn modelId="{5ACD521B-C5E5-4734-9F31-AED4DD23C5E9}" srcId="{7396EDA7-A2FD-4969-A68F-B7D7077A9526}" destId="{FFA4001D-9112-42BB-AEDA-A067DE59B4B7}" srcOrd="2" destOrd="0" parTransId="{5727691B-0271-4C57-B73E-C6C3E42896E1}" sibTransId="{9C0E7A3B-D46E-48F3-A3B0-E5357ABE7288}"/>
    <dgm:cxn modelId="{DDDEF828-1EB3-0E4C-B36F-386C30BBDE30}" type="presOf" srcId="{2A3D9669-AFA2-4647-AE94-8044F4E21A3C}" destId="{C2DD43E0-8495-414D-A3E3-F5FAAA1A94B7}" srcOrd="1" destOrd="0" presId="urn:microsoft.com/office/officeart/2005/8/layout/vProcess5"/>
    <dgm:cxn modelId="{86BB5F48-1745-4340-AE22-1B9FCD6FD447}" type="presOf" srcId="{F56FE485-414B-D840-B86C-DE1FB0198D53}" destId="{629F55DE-72D4-EF4E-BD79-8087D7ED9291}" srcOrd="0" destOrd="0" presId="urn:microsoft.com/office/officeart/2005/8/layout/vProcess5"/>
    <dgm:cxn modelId="{E0058473-B10B-EB41-9278-F5C94E788997}" type="presOf" srcId="{E5816CA1-B62E-4ABC-B57C-E11F918A7438}" destId="{3FBE793E-D4D6-6744-814C-728E9CD3DC43}" srcOrd="0" destOrd="0" presId="urn:microsoft.com/office/officeart/2005/8/layout/vProcess5"/>
    <dgm:cxn modelId="{D0920F7B-DBF2-C943-88AA-DBA217515F15}" type="presOf" srcId="{691953A7-992C-BF41-A26B-989B77CEA7ED}" destId="{67AF6023-37AA-604A-A5CA-B45914183739}" srcOrd="0" destOrd="0" presId="urn:microsoft.com/office/officeart/2005/8/layout/vProcess5"/>
    <dgm:cxn modelId="{F91DCD8F-9D1A-4D01-9FC7-FDB22DD874C8}" srcId="{7396EDA7-A2FD-4969-A68F-B7D7077A9526}" destId="{2A3D9669-AFA2-4647-AE94-8044F4E21A3C}" srcOrd="0" destOrd="0" parTransId="{0AF37423-4BF2-40D9-9608-3B9583CAF5FE}" sibTransId="{E5816CA1-B62E-4ABC-B57C-E11F918A7438}"/>
    <dgm:cxn modelId="{4D9901B9-6C14-3946-9BBB-FAF3AECF32A9}" type="presOf" srcId="{7396EDA7-A2FD-4969-A68F-B7D7077A9526}" destId="{34890936-1E9D-C842-8DAA-EA9338988C42}" srcOrd="0" destOrd="0" presId="urn:microsoft.com/office/officeart/2005/8/layout/vProcess5"/>
    <dgm:cxn modelId="{62298CC9-4E50-9245-AA63-954CB3FF60E9}" type="presOf" srcId="{FFA4001D-9112-42BB-AEDA-A067DE59B4B7}" destId="{31D79A62-FCC6-DB45-9CB2-62304B206D32}" srcOrd="1" destOrd="0" presId="urn:microsoft.com/office/officeart/2005/8/layout/vProcess5"/>
    <dgm:cxn modelId="{48A297FA-9671-5D42-B709-5588E6421B3D}" type="presOf" srcId="{F56FE485-414B-D840-B86C-DE1FB0198D53}" destId="{F4049C05-F645-164D-ABCE-788AED53EBB4}" srcOrd="1" destOrd="0" presId="urn:microsoft.com/office/officeart/2005/8/layout/vProcess5"/>
    <dgm:cxn modelId="{5C4965FE-6BC6-2645-9F77-C872980C5938}" type="presOf" srcId="{FFA4001D-9112-42BB-AEDA-A067DE59B4B7}" destId="{B2080AC2-5143-ED45-809B-A7DCF9D0A321}" srcOrd="0" destOrd="0" presId="urn:microsoft.com/office/officeart/2005/8/layout/vProcess5"/>
    <dgm:cxn modelId="{957FE17A-33AF-0944-BE35-092F6F301E57}" type="presParOf" srcId="{34890936-1E9D-C842-8DAA-EA9338988C42}" destId="{C02455A2-B8BD-3E40-B748-29EE9D77FA29}" srcOrd="0" destOrd="0" presId="urn:microsoft.com/office/officeart/2005/8/layout/vProcess5"/>
    <dgm:cxn modelId="{AC6A6B1F-58C1-7641-BB75-700FD02AE16D}" type="presParOf" srcId="{34890936-1E9D-C842-8DAA-EA9338988C42}" destId="{788A436D-89EA-F145-8DE1-50F51E8E74BA}" srcOrd="1" destOrd="0" presId="urn:microsoft.com/office/officeart/2005/8/layout/vProcess5"/>
    <dgm:cxn modelId="{265439CE-BABC-674F-96A3-8FD9C49C50B9}" type="presParOf" srcId="{34890936-1E9D-C842-8DAA-EA9338988C42}" destId="{629F55DE-72D4-EF4E-BD79-8087D7ED9291}" srcOrd="2" destOrd="0" presId="urn:microsoft.com/office/officeart/2005/8/layout/vProcess5"/>
    <dgm:cxn modelId="{191BA257-7C03-8E49-893A-761629856132}" type="presParOf" srcId="{34890936-1E9D-C842-8DAA-EA9338988C42}" destId="{B2080AC2-5143-ED45-809B-A7DCF9D0A321}" srcOrd="3" destOrd="0" presId="urn:microsoft.com/office/officeart/2005/8/layout/vProcess5"/>
    <dgm:cxn modelId="{4269B8D0-6558-F64F-BEE7-5996CF75CA3F}" type="presParOf" srcId="{34890936-1E9D-C842-8DAA-EA9338988C42}" destId="{3FBE793E-D4D6-6744-814C-728E9CD3DC43}" srcOrd="4" destOrd="0" presId="urn:microsoft.com/office/officeart/2005/8/layout/vProcess5"/>
    <dgm:cxn modelId="{3BD5D790-C189-7342-9A67-F130AA092224}" type="presParOf" srcId="{34890936-1E9D-C842-8DAA-EA9338988C42}" destId="{67AF6023-37AA-604A-A5CA-B45914183739}" srcOrd="5" destOrd="0" presId="urn:microsoft.com/office/officeart/2005/8/layout/vProcess5"/>
    <dgm:cxn modelId="{523A04AC-8E3C-4245-933D-2CB9A74F1468}" type="presParOf" srcId="{34890936-1E9D-C842-8DAA-EA9338988C42}" destId="{C2DD43E0-8495-414D-A3E3-F5FAAA1A94B7}" srcOrd="6" destOrd="0" presId="urn:microsoft.com/office/officeart/2005/8/layout/vProcess5"/>
    <dgm:cxn modelId="{92952A00-E9D5-E247-A278-839D983DD567}" type="presParOf" srcId="{34890936-1E9D-C842-8DAA-EA9338988C42}" destId="{F4049C05-F645-164D-ABCE-788AED53EBB4}" srcOrd="7" destOrd="0" presId="urn:microsoft.com/office/officeart/2005/8/layout/vProcess5"/>
    <dgm:cxn modelId="{A7E10C78-C9F3-3E43-A6EA-F0E8BBFAFC49}" type="presParOf" srcId="{34890936-1E9D-C842-8DAA-EA9338988C42}" destId="{31D79A62-FCC6-DB45-9CB2-62304B206D3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96EDA7-A2FD-4969-A68F-B7D7077A9526}" type="doc">
      <dgm:prSet loTypeId="urn:microsoft.com/office/officeart/2005/8/layout/vProcess5" loCatId="process" qsTypeId="urn:microsoft.com/office/officeart/2005/8/quickstyle/simple5" qsCatId="simple" csTypeId="urn:microsoft.com/office/officeart/2005/8/colors/accent3_2" csCatId="accent3" phldr="1"/>
      <dgm:spPr/>
      <dgm:t>
        <a:bodyPr/>
        <a:lstStyle/>
        <a:p>
          <a:endParaRPr lang="en-US"/>
        </a:p>
      </dgm:t>
    </dgm:pt>
    <dgm:pt modelId="{FFA4001D-9112-42BB-AEDA-A067DE59B4B7}">
      <dgm:prSet/>
      <dgm:spPr/>
      <dgm:t>
        <a:bodyPr/>
        <a:lstStyle/>
        <a:p>
          <a:r>
            <a:rPr lang="en-US" dirty="0"/>
            <a:t>Categorical columns are transformed to binary for further analysis</a:t>
          </a:r>
        </a:p>
      </dgm:t>
    </dgm:pt>
    <dgm:pt modelId="{5727691B-0271-4C57-B73E-C6C3E42896E1}" type="parTrans" cxnId="{5ACD521B-C5E5-4734-9F31-AED4DD23C5E9}">
      <dgm:prSet/>
      <dgm:spPr/>
      <dgm:t>
        <a:bodyPr/>
        <a:lstStyle/>
        <a:p>
          <a:endParaRPr lang="en-US"/>
        </a:p>
      </dgm:t>
    </dgm:pt>
    <dgm:pt modelId="{9C0E7A3B-D46E-48F3-A3B0-E5357ABE7288}" type="sibTrans" cxnId="{5ACD521B-C5E5-4734-9F31-AED4DD23C5E9}">
      <dgm:prSet/>
      <dgm:spPr/>
      <dgm:t>
        <a:bodyPr/>
        <a:lstStyle/>
        <a:p>
          <a:endParaRPr lang="en-US"/>
        </a:p>
      </dgm:t>
    </dgm:pt>
    <dgm:pt modelId="{F56FE485-414B-D840-B86C-DE1FB0198D53}">
      <dgm:prSet/>
      <dgm:spPr/>
      <dgm:t>
        <a:bodyPr/>
        <a:lstStyle/>
        <a:p>
          <a:r>
            <a:rPr lang="en-US" dirty="0"/>
            <a:t>Missing values are added using the mean of the column, or rows removed</a:t>
          </a:r>
        </a:p>
      </dgm:t>
    </dgm:pt>
    <dgm:pt modelId="{57B4EF2A-7EAD-8546-B117-959AB4F800C5}" type="parTrans" cxnId="{6C15D604-2375-1749-9ED8-429EBE8CFEC9}">
      <dgm:prSet/>
      <dgm:spPr/>
      <dgm:t>
        <a:bodyPr/>
        <a:lstStyle/>
        <a:p>
          <a:endParaRPr lang="en-US"/>
        </a:p>
      </dgm:t>
    </dgm:pt>
    <dgm:pt modelId="{691953A7-992C-BF41-A26B-989B77CEA7ED}" type="sibTrans" cxnId="{6C15D604-2375-1749-9ED8-429EBE8CFEC9}">
      <dgm:prSet/>
      <dgm:spPr>
        <a:solidFill>
          <a:schemeClr val="accent2">
            <a:lumMod val="75000"/>
            <a:alpha val="90000"/>
          </a:schemeClr>
        </a:solidFill>
      </dgm:spPr>
      <dgm:t>
        <a:bodyPr/>
        <a:lstStyle/>
        <a:p>
          <a:endParaRPr lang="en-US"/>
        </a:p>
      </dgm:t>
    </dgm:pt>
    <dgm:pt modelId="{2A3D9669-AFA2-4647-AE94-8044F4E21A3C}">
      <dgm:prSet/>
      <dgm:spPr/>
      <dgm:t>
        <a:bodyPr/>
        <a:lstStyle/>
        <a:p>
          <a:r>
            <a:rPr lang="en-US" dirty="0"/>
            <a:t>Data is prepared first by scaling and normalizing  </a:t>
          </a:r>
        </a:p>
      </dgm:t>
    </dgm:pt>
    <dgm:pt modelId="{E5816CA1-B62E-4ABC-B57C-E11F918A7438}" type="sibTrans" cxnId="{F91DCD8F-9D1A-4D01-9FC7-FDB22DD874C8}">
      <dgm:prSet/>
      <dgm:spPr>
        <a:solidFill>
          <a:schemeClr val="accent2">
            <a:lumMod val="75000"/>
            <a:alpha val="90000"/>
          </a:schemeClr>
        </a:solidFill>
      </dgm:spPr>
      <dgm:t>
        <a:bodyPr/>
        <a:lstStyle/>
        <a:p>
          <a:endParaRPr lang="en-US"/>
        </a:p>
      </dgm:t>
    </dgm:pt>
    <dgm:pt modelId="{0AF37423-4BF2-40D9-9608-3B9583CAF5FE}" type="parTrans" cxnId="{F91DCD8F-9D1A-4D01-9FC7-FDB22DD874C8}">
      <dgm:prSet/>
      <dgm:spPr/>
      <dgm:t>
        <a:bodyPr/>
        <a:lstStyle/>
        <a:p>
          <a:endParaRPr lang="en-US"/>
        </a:p>
      </dgm:t>
    </dgm:pt>
    <dgm:pt modelId="{34890936-1E9D-C842-8DAA-EA9338988C42}" type="pres">
      <dgm:prSet presAssocID="{7396EDA7-A2FD-4969-A68F-B7D7077A9526}" presName="outerComposite" presStyleCnt="0">
        <dgm:presLayoutVars>
          <dgm:chMax val="5"/>
          <dgm:dir/>
          <dgm:resizeHandles val="exact"/>
        </dgm:presLayoutVars>
      </dgm:prSet>
      <dgm:spPr/>
    </dgm:pt>
    <dgm:pt modelId="{C02455A2-B8BD-3E40-B748-29EE9D77FA29}" type="pres">
      <dgm:prSet presAssocID="{7396EDA7-A2FD-4969-A68F-B7D7077A9526}" presName="dummyMaxCanvas" presStyleCnt="0">
        <dgm:presLayoutVars/>
      </dgm:prSet>
      <dgm:spPr/>
    </dgm:pt>
    <dgm:pt modelId="{788A436D-89EA-F145-8DE1-50F51E8E74BA}" type="pres">
      <dgm:prSet presAssocID="{7396EDA7-A2FD-4969-A68F-B7D7077A9526}" presName="ThreeNodes_1" presStyleLbl="node1" presStyleIdx="0" presStyleCnt="3">
        <dgm:presLayoutVars>
          <dgm:bulletEnabled val="1"/>
        </dgm:presLayoutVars>
      </dgm:prSet>
      <dgm:spPr/>
    </dgm:pt>
    <dgm:pt modelId="{629F55DE-72D4-EF4E-BD79-8087D7ED9291}" type="pres">
      <dgm:prSet presAssocID="{7396EDA7-A2FD-4969-A68F-B7D7077A9526}" presName="ThreeNodes_2" presStyleLbl="node1" presStyleIdx="1" presStyleCnt="3">
        <dgm:presLayoutVars>
          <dgm:bulletEnabled val="1"/>
        </dgm:presLayoutVars>
      </dgm:prSet>
      <dgm:spPr/>
    </dgm:pt>
    <dgm:pt modelId="{B2080AC2-5143-ED45-809B-A7DCF9D0A321}" type="pres">
      <dgm:prSet presAssocID="{7396EDA7-A2FD-4969-A68F-B7D7077A9526}" presName="ThreeNodes_3" presStyleLbl="node1" presStyleIdx="2" presStyleCnt="3">
        <dgm:presLayoutVars>
          <dgm:bulletEnabled val="1"/>
        </dgm:presLayoutVars>
      </dgm:prSet>
      <dgm:spPr/>
    </dgm:pt>
    <dgm:pt modelId="{3FBE793E-D4D6-6744-814C-728E9CD3DC43}" type="pres">
      <dgm:prSet presAssocID="{7396EDA7-A2FD-4969-A68F-B7D7077A9526}" presName="ThreeConn_1-2" presStyleLbl="fgAccFollowNode1" presStyleIdx="0" presStyleCnt="2">
        <dgm:presLayoutVars>
          <dgm:bulletEnabled val="1"/>
        </dgm:presLayoutVars>
      </dgm:prSet>
      <dgm:spPr/>
    </dgm:pt>
    <dgm:pt modelId="{67AF6023-37AA-604A-A5CA-B45914183739}" type="pres">
      <dgm:prSet presAssocID="{7396EDA7-A2FD-4969-A68F-B7D7077A9526}" presName="ThreeConn_2-3" presStyleLbl="fgAccFollowNode1" presStyleIdx="1" presStyleCnt="2">
        <dgm:presLayoutVars>
          <dgm:bulletEnabled val="1"/>
        </dgm:presLayoutVars>
      </dgm:prSet>
      <dgm:spPr/>
    </dgm:pt>
    <dgm:pt modelId="{C2DD43E0-8495-414D-A3E3-F5FAAA1A94B7}" type="pres">
      <dgm:prSet presAssocID="{7396EDA7-A2FD-4969-A68F-B7D7077A9526}" presName="ThreeNodes_1_text" presStyleLbl="node1" presStyleIdx="2" presStyleCnt="3">
        <dgm:presLayoutVars>
          <dgm:bulletEnabled val="1"/>
        </dgm:presLayoutVars>
      </dgm:prSet>
      <dgm:spPr/>
    </dgm:pt>
    <dgm:pt modelId="{F4049C05-F645-164D-ABCE-788AED53EBB4}" type="pres">
      <dgm:prSet presAssocID="{7396EDA7-A2FD-4969-A68F-B7D7077A9526}" presName="ThreeNodes_2_text" presStyleLbl="node1" presStyleIdx="2" presStyleCnt="3">
        <dgm:presLayoutVars>
          <dgm:bulletEnabled val="1"/>
        </dgm:presLayoutVars>
      </dgm:prSet>
      <dgm:spPr/>
    </dgm:pt>
    <dgm:pt modelId="{31D79A62-FCC6-DB45-9CB2-62304B206D32}" type="pres">
      <dgm:prSet presAssocID="{7396EDA7-A2FD-4969-A68F-B7D7077A9526}" presName="ThreeNodes_3_text" presStyleLbl="node1" presStyleIdx="2" presStyleCnt="3">
        <dgm:presLayoutVars>
          <dgm:bulletEnabled val="1"/>
        </dgm:presLayoutVars>
      </dgm:prSet>
      <dgm:spPr/>
    </dgm:pt>
  </dgm:ptLst>
  <dgm:cxnLst>
    <dgm:cxn modelId="{6C15D604-2375-1749-9ED8-429EBE8CFEC9}" srcId="{7396EDA7-A2FD-4969-A68F-B7D7077A9526}" destId="{F56FE485-414B-D840-B86C-DE1FB0198D53}" srcOrd="1" destOrd="0" parTransId="{57B4EF2A-7EAD-8546-B117-959AB4F800C5}" sibTransId="{691953A7-992C-BF41-A26B-989B77CEA7ED}"/>
    <dgm:cxn modelId="{647B8F07-D079-3543-93D6-ECF17013AC9A}" type="presOf" srcId="{2A3D9669-AFA2-4647-AE94-8044F4E21A3C}" destId="{788A436D-89EA-F145-8DE1-50F51E8E74BA}" srcOrd="0" destOrd="0" presId="urn:microsoft.com/office/officeart/2005/8/layout/vProcess5"/>
    <dgm:cxn modelId="{5ACD521B-C5E5-4734-9F31-AED4DD23C5E9}" srcId="{7396EDA7-A2FD-4969-A68F-B7D7077A9526}" destId="{FFA4001D-9112-42BB-AEDA-A067DE59B4B7}" srcOrd="2" destOrd="0" parTransId="{5727691B-0271-4C57-B73E-C6C3E42896E1}" sibTransId="{9C0E7A3B-D46E-48F3-A3B0-E5357ABE7288}"/>
    <dgm:cxn modelId="{DDDEF828-1EB3-0E4C-B36F-386C30BBDE30}" type="presOf" srcId="{2A3D9669-AFA2-4647-AE94-8044F4E21A3C}" destId="{C2DD43E0-8495-414D-A3E3-F5FAAA1A94B7}" srcOrd="1" destOrd="0" presId="urn:microsoft.com/office/officeart/2005/8/layout/vProcess5"/>
    <dgm:cxn modelId="{86BB5F48-1745-4340-AE22-1B9FCD6FD447}" type="presOf" srcId="{F56FE485-414B-D840-B86C-DE1FB0198D53}" destId="{629F55DE-72D4-EF4E-BD79-8087D7ED9291}" srcOrd="0" destOrd="0" presId="urn:microsoft.com/office/officeart/2005/8/layout/vProcess5"/>
    <dgm:cxn modelId="{E0058473-B10B-EB41-9278-F5C94E788997}" type="presOf" srcId="{E5816CA1-B62E-4ABC-B57C-E11F918A7438}" destId="{3FBE793E-D4D6-6744-814C-728E9CD3DC43}" srcOrd="0" destOrd="0" presId="urn:microsoft.com/office/officeart/2005/8/layout/vProcess5"/>
    <dgm:cxn modelId="{D0920F7B-DBF2-C943-88AA-DBA217515F15}" type="presOf" srcId="{691953A7-992C-BF41-A26B-989B77CEA7ED}" destId="{67AF6023-37AA-604A-A5CA-B45914183739}" srcOrd="0" destOrd="0" presId="urn:microsoft.com/office/officeart/2005/8/layout/vProcess5"/>
    <dgm:cxn modelId="{F91DCD8F-9D1A-4D01-9FC7-FDB22DD874C8}" srcId="{7396EDA7-A2FD-4969-A68F-B7D7077A9526}" destId="{2A3D9669-AFA2-4647-AE94-8044F4E21A3C}" srcOrd="0" destOrd="0" parTransId="{0AF37423-4BF2-40D9-9608-3B9583CAF5FE}" sibTransId="{E5816CA1-B62E-4ABC-B57C-E11F918A7438}"/>
    <dgm:cxn modelId="{4D9901B9-6C14-3946-9BBB-FAF3AECF32A9}" type="presOf" srcId="{7396EDA7-A2FD-4969-A68F-B7D7077A9526}" destId="{34890936-1E9D-C842-8DAA-EA9338988C42}" srcOrd="0" destOrd="0" presId="urn:microsoft.com/office/officeart/2005/8/layout/vProcess5"/>
    <dgm:cxn modelId="{62298CC9-4E50-9245-AA63-954CB3FF60E9}" type="presOf" srcId="{FFA4001D-9112-42BB-AEDA-A067DE59B4B7}" destId="{31D79A62-FCC6-DB45-9CB2-62304B206D32}" srcOrd="1" destOrd="0" presId="urn:microsoft.com/office/officeart/2005/8/layout/vProcess5"/>
    <dgm:cxn modelId="{48A297FA-9671-5D42-B709-5588E6421B3D}" type="presOf" srcId="{F56FE485-414B-D840-B86C-DE1FB0198D53}" destId="{F4049C05-F645-164D-ABCE-788AED53EBB4}" srcOrd="1" destOrd="0" presId="urn:microsoft.com/office/officeart/2005/8/layout/vProcess5"/>
    <dgm:cxn modelId="{5C4965FE-6BC6-2645-9F77-C872980C5938}" type="presOf" srcId="{FFA4001D-9112-42BB-AEDA-A067DE59B4B7}" destId="{B2080AC2-5143-ED45-809B-A7DCF9D0A321}" srcOrd="0" destOrd="0" presId="urn:microsoft.com/office/officeart/2005/8/layout/vProcess5"/>
    <dgm:cxn modelId="{957FE17A-33AF-0944-BE35-092F6F301E57}" type="presParOf" srcId="{34890936-1E9D-C842-8DAA-EA9338988C42}" destId="{C02455A2-B8BD-3E40-B748-29EE9D77FA29}" srcOrd="0" destOrd="0" presId="urn:microsoft.com/office/officeart/2005/8/layout/vProcess5"/>
    <dgm:cxn modelId="{AC6A6B1F-58C1-7641-BB75-700FD02AE16D}" type="presParOf" srcId="{34890936-1E9D-C842-8DAA-EA9338988C42}" destId="{788A436D-89EA-F145-8DE1-50F51E8E74BA}" srcOrd="1" destOrd="0" presId="urn:microsoft.com/office/officeart/2005/8/layout/vProcess5"/>
    <dgm:cxn modelId="{265439CE-BABC-674F-96A3-8FD9C49C50B9}" type="presParOf" srcId="{34890936-1E9D-C842-8DAA-EA9338988C42}" destId="{629F55DE-72D4-EF4E-BD79-8087D7ED9291}" srcOrd="2" destOrd="0" presId="urn:microsoft.com/office/officeart/2005/8/layout/vProcess5"/>
    <dgm:cxn modelId="{191BA257-7C03-8E49-893A-761629856132}" type="presParOf" srcId="{34890936-1E9D-C842-8DAA-EA9338988C42}" destId="{B2080AC2-5143-ED45-809B-A7DCF9D0A321}" srcOrd="3" destOrd="0" presId="urn:microsoft.com/office/officeart/2005/8/layout/vProcess5"/>
    <dgm:cxn modelId="{4269B8D0-6558-F64F-BEE7-5996CF75CA3F}" type="presParOf" srcId="{34890936-1E9D-C842-8DAA-EA9338988C42}" destId="{3FBE793E-D4D6-6744-814C-728E9CD3DC43}" srcOrd="4" destOrd="0" presId="urn:microsoft.com/office/officeart/2005/8/layout/vProcess5"/>
    <dgm:cxn modelId="{3BD5D790-C189-7342-9A67-F130AA092224}" type="presParOf" srcId="{34890936-1E9D-C842-8DAA-EA9338988C42}" destId="{67AF6023-37AA-604A-A5CA-B45914183739}" srcOrd="5" destOrd="0" presId="urn:microsoft.com/office/officeart/2005/8/layout/vProcess5"/>
    <dgm:cxn modelId="{523A04AC-8E3C-4245-933D-2CB9A74F1468}" type="presParOf" srcId="{34890936-1E9D-C842-8DAA-EA9338988C42}" destId="{C2DD43E0-8495-414D-A3E3-F5FAAA1A94B7}" srcOrd="6" destOrd="0" presId="urn:microsoft.com/office/officeart/2005/8/layout/vProcess5"/>
    <dgm:cxn modelId="{92952A00-E9D5-E247-A278-839D983DD567}" type="presParOf" srcId="{34890936-1E9D-C842-8DAA-EA9338988C42}" destId="{F4049C05-F645-164D-ABCE-788AED53EBB4}" srcOrd="7" destOrd="0" presId="urn:microsoft.com/office/officeart/2005/8/layout/vProcess5"/>
    <dgm:cxn modelId="{A7E10C78-C9F3-3E43-A6EA-F0E8BBFAFC49}" type="presParOf" srcId="{34890936-1E9D-C842-8DAA-EA9338988C42}" destId="{31D79A62-FCC6-DB45-9CB2-62304B206D3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96EDA7-A2FD-4969-A68F-B7D7077A9526}" type="doc">
      <dgm:prSet loTypeId="urn:microsoft.com/office/officeart/2005/8/layout/vProcess5" loCatId="process" qsTypeId="urn:microsoft.com/office/officeart/2005/8/quickstyle/simple5" qsCatId="simple" csTypeId="urn:microsoft.com/office/officeart/2005/8/colors/accent3_2" csCatId="accent3" phldr="1"/>
      <dgm:spPr/>
      <dgm:t>
        <a:bodyPr/>
        <a:lstStyle/>
        <a:p>
          <a:endParaRPr lang="en-US"/>
        </a:p>
      </dgm:t>
    </dgm:pt>
    <dgm:pt modelId="{FFA4001D-9112-42BB-AEDA-A067DE59B4B7}">
      <dgm:prSet/>
      <dgm:spPr/>
      <dgm:t>
        <a:bodyPr/>
        <a:lstStyle/>
        <a:p>
          <a:r>
            <a:rPr lang="en-US" dirty="0"/>
            <a:t>Each model is evaluated on the testing set for accuracy and the best model is chosen</a:t>
          </a:r>
        </a:p>
      </dgm:t>
    </dgm:pt>
    <dgm:pt modelId="{5727691B-0271-4C57-B73E-C6C3E42896E1}" type="parTrans" cxnId="{5ACD521B-C5E5-4734-9F31-AED4DD23C5E9}">
      <dgm:prSet/>
      <dgm:spPr/>
      <dgm:t>
        <a:bodyPr/>
        <a:lstStyle/>
        <a:p>
          <a:endParaRPr lang="en-US"/>
        </a:p>
      </dgm:t>
    </dgm:pt>
    <dgm:pt modelId="{9C0E7A3B-D46E-48F3-A3B0-E5357ABE7288}" type="sibTrans" cxnId="{5ACD521B-C5E5-4734-9F31-AED4DD23C5E9}">
      <dgm:prSet/>
      <dgm:spPr/>
      <dgm:t>
        <a:bodyPr/>
        <a:lstStyle/>
        <a:p>
          <a:endParaRPr lang="en-US"/>
        </a:p>
      </dgm:t>
    </dgm:pt>
    <dgm:pt modelId="{F56FE485-414B-D840-B86C-DE1FB0198D53}">
      <dgm:prSet/>
      <dgm:spPr/>
      <dgm:t>
        <a:bodyPr/>
        <a:lstStyle/>
        <a:p>
          <a:r>
            <a:rPr lang="en-US" dirty="0"/>
            <a:t>Each predictive model is built individually, using algorithms to find the optimal parameters where it was applicable</a:t>
          </a:r>
        </a:p>
      </dgm:t>
    </dgm:pt>
    <dgm:pt modelId="{57B4EF2A-7EAD-8546-B117-959AB4F800C5}" type="parTrans" cxnId="{6C15D604-2375-1749-9ED8-429EBE8CFEC9}">
      <dgm:prSet/>
      <dgm:spPr/>
      <dgm:t>
        <a:bodyPr/>
        <a:lstStyle/>
        <a:p>
          <a:endParaRPr lang="en-US"/>
        </a:p>
      </dgm:t>
    </dgm:pt>
    <dgm:pt modelId="{691953A7-992C-BF41-A26B-989B77CEA7ED}" type="sibTrans" cxnId="{6C15D604-2375-1749-9ED8-429EBE8CFEC9}">
      <dgm:prSet/>
      <dgm:spPr>
        <a:solidFill>
          <a:srgbClr val="FFC000">
            <a:alpha val="90000"/>
          </a:srgbClr>
        </a:solidFill>
      </dgm:spPr>
      <dgm:t>
        <a:bodyPr/>
        <a:lstStyle/>
        <a:p>
          <a:endParaRPr lang="en-US"/>
        </a:p>
      </dgm:t>
    </dgm:pt>
    <dgm:pt modelId="{2A3D9669-AFA2-4647-AE94-8044F4E21A3C}">
      <dgm:prSet/>
      <dgm:spPr/>
      <dgm:t>
        <a:bodyPr/>
        <a:lstStyle/>
        <a:p>
          <a:r>
            <a:rPr lang="en-US" dirty="0"/>
            <a:t>Load the SpaceX launch data, normalize and split the data into test and train sets</a:t>
          </a:r>
        </a:p>
      </dgm:t>
    </dgm:pt>
    <dgm:pt modelId="{E5816CA1-B62E-4ABC-B57C-E11F918A7438}" type="sibTrans" cxnId="{F91DCD8F-9D1A-4D01-9FC7-FDB22DD874C8}">
      <dgm:prSet/>
      <dgm:spPr>
        <a:solidFill>
          <a:srgbClr val="FFC000">
            <a:alpha val="90000"/>
          </a:srgbClr>
        </a:solidFill>
      </dgm:spPr>
      <dgm:t>
        <a:bodyPr/>
        <a:lstStyle/>
        <a:p>
          <a:endParaRPr lang="en-US"/>
        </a:p>
      </dgm:t>
    </dgm:pt>
    <dgm:pt modelId="{0AF37423-4BF2-40D9-9608-3B9583CAF5FE}" type="parTrans" cxnId="{F91DCD8F-9D1A-4D01-9FC7-FDB22DD874C8}">
      <dgm:prSet/>
      <dgm:spPr/>
      <dgm:t>
        <a:bodyPr/>
        <a:lstStyle/>
        <a:p>
          <a:endParaRPr lang="en-US"/>
        </a:p>
      </dgm:t>
    </dgm:pt>
    <dgm:pt modelId="{34890936-1E9D-C842-8DAA-EA9338988C42}" type="pres">
      <dgm:prSet presAssocID="{7396EDA7-A2FD-4969-A68F-B7D7077A9526}" presName="outerComposite" presStyleCnt="0">
        <dgm:presLayoutVars>
          <dgm:chMax val="5"/>
          <dgm:dir/>
          <dgm:resizeHandles val="exact"/>
        </dgm:presLayoutVars>
      </dgm:prSet>
      <dgm:spPr/>
    </dgm:pt>
    <dgm:pt modelId="{C02455A2-B8BD-3E40-B748-29EE9D77FA29}" type="pres">
      <dgm:prSet presAssocID="{7396EDA7-A2FD-4969-A68F-B7D7077A9526}" presName="dummyMaxCanvas" presStyleCnt="0">
        <dgm:presLayoutVars/>
      </dgm:prSet>
      <dgm:spPr/>
    </dgm:pt>
    <dgm:pt modelId="{788A436D-89EA-F145-8DE1-50F51E8E74BA}" type="pres">
      <dgm:prSet presAssocID="{7396EDA7-A2FD-4969-A68F-B7D7077A9526}" presName="ThreeNodes_1" presStyleLbl="node1" presStyleIdx="0" presStyleCnt="3">
        <dgm:presLayoutVars>
          <dgm:bulletEnabled val="1"/>
        </dgm:presLayoutVars>
      </dgm:prSet>
      <dgm:spPr/>
    </dgm:pt>
    <dgm:pt modelId="{629F55DE-72D4-EF4E-BD79-8087D7ED9291}" type="pres">
      <dgm:prSet presAssocID="{7396EDA7-A2FD-4969-A68F-B7D7077A9526}" presName="ThreeNodes_2" presStyleLbl="node1" presStyleIdx="1" presStyleCnt="3">
        <dgm:presLayoutVars>
          <dgm:bulletEnabled val="1"/>
        </dgm:presLayoutVars>
      </dgm:prSet>
      <dgm:spPr/>
    </dgm:pt>
    <dgm:pt modelId="{B2080AC2-5143-ED45-809B-A7DCF9D0A321}" type="pres">
      <dgm:prSet presAssocID="{7396EDA7-A2FD-4969-A68F-B7D7077A9526}" presName="ThreeNodes_3" presStyleLbl="node1" presStyleIdx="2" presStyleCnt="3">
        <dgm:presLayoutVars>
          <dgm:bulletEnabled val="1"/>
        </dgm:presLayoutVars>
      </dgm:prSet>
      <dgm:spPr/>
    </dgm:pt>
    <dgm:pt modelId="{3FBE793E-D4D6-6744-814C-728E9CD3DC43}" type="pres">
      <dgm:prSet presAssocID="{7396EDA7-A2FD-4969-A68F-B7D7077A9526}" presName="ThreeConn_1-2" presStyleLbl="fgAccFollowNode1" presStyleIdx="0" presStyleCnt="2">
        <dgm:presLayoutVars>
          <dgm:bulletEnabled val="1"/>
        </dgm:presLayoutVars>
      </dgm:prSet>
      <dgm:spPr/>
    </dgm:pt>
    <dgm:pt modelId="{67AF6023-37AA-604A-A5CA-B45914183739}" type="pres">
      <dgm:prSet presAssocID="{7396EDA7-A2FD-4969-A68F-B7D7077A9526}" presName="ThreeConn_2-3" presStyleLbl="fgAccFollowNode1" presStyleIdx="1" presStyleCnt="2">
        <dgm:presLayoutVars>
          <dgm:bulletEnabled val="1"/>
        </dgm:presLayoutVars>
      </dgm:prSet>
      <dgm:spPr/>
    </dgm:pt>
    <dgm:pt modelId="{C2DD43E0-8495-414D-A3E3-F5FAAA1A94B7}" type="pres">
      <dgm:prSet presAssocID="{7396EDA7-A2FD-4969-A68F-B7D7077A9526}" presName="ThreeNodes_1_text" presStyleLbl="node1" presStyleIdx="2" presStyleCnt="3">
        <dgm:presLayoutVars>
          <dgm:bulletEnabled val="1"/>
        </dgm:presLayoutVars>
      </dgm:prSet>
      <dgm:spPr/>
    </dgm:pt>
    <dgm:pt modelId="{F4049C05-F645-164D-ABCE-788AED53EBB4}" type="pres">
      <dgm:prSet presAssocID="{7396EDA7-A2FD-4969-A68F-B7D7077A9526}" presName="ThreeNodes_2_text" presStyleLbl="node1" presStyleIdx="2" presStyleCnt="3">
        <dgm:presLayoutVars>
          <dgm:bulletEnabled val="1"/>
        </dgm:presLayoutVars>
      </dgm:prSet>
      <dgm:spPr/>
    </dgm:pt>
    <dgm:pt modelId="{31D79A62-FCC6-DB45-9CB2-62304B206D32}" type="pres">
      <dgm:prSet presAssocID="{7396EDA7-A2FD-4969-A68F-B7D7077A9526}" presName="ThreeNodes_3_text" presStyleLbl="node1" presStyleIdx="2" presStyleCnt="3">
        <dgm:presLayoutVars>
          <dgm:bulletEnabled val="1"/>
        </dgm:presLayoutVars>
      </dgm:prSet>
      <dgm:spPr/>
    </dgm:pt>
  </dgm:ptLst>
  <dgm:cxnLst>
    <dgm:cxn modelId="{F66AED02-E529-5148-9CDA-E69691D43742}" type="presOf" srcId="{691953A7-992C-BF41-A26B-989B77CEA7ED}" destId="{67AF6023-37AA-604A-A5CA-B45914183739}" srcOrd="0" destOrd="0" presId="urn:microsoft.com/office/officeart/2005/8/layout/vProcess5"/>
    <dgm:cxn modelId="{6C15D604-2375-1749-9ED8-429EBE8CFEC9}" srcId="{7396EDA7-A2FD-4969-A68F-B7D7077A9526}" destId="{F56FE485-414B-D840-B86C-DE1FB0198D53}" srcOrd="1" destOrd="0" parTransId="{57B4EF2A-7EAD-8546-B117-959AB4F800C5}" sibTransId="{691953A7-992C-BF41-A26B-989B77CEA7ED}"/>
    <dgm:cxn modelId="{133CC409-03D9-1848-9F16-A9CEC60BE31D}" type="presOf" srcId="{FFA4001D-9112-42BB-AEDA-A067DE59B4B7}" destId="{31D79A62-FCC6-DB45-9CB2-62304B206D32}" srcOrd="1" destOrd="0" presId="urn:microsoft.com/office/officeart/2005/8/layout/vProcess5"/>
    <dgm:cxn modelId="{5ACD521B-C5E5-4734-9F31-AED4DD23C5E9}" srcId="{7396EDA7-A2FD-4969-A68F-B7D7077A9526}" destId="{FFA4001D-9112-42BB-AEDA-A067DE59B4B7}" srcOrd="2" destOrd="0" parTransId="{5727691B-0271-4C57-B73E-C6C3E42896E1}" sibTransId="{9C0E7A3B-D46E-48F3-A3B0-E5357ABE7288}"/>
    <dgm:cxn modelId="{116F2A21-2818-FE49-8415-B97A7811C511}" type="presOf" srcId="{7396EDA7-A2FD-4969-A68F-B7D7077A9526}" destId="{34890936-1E9D-C842-8DAA-EA9338988C42}" srcOrd="0" destOrd="0" presId="urn:microsoft.com/office/officeart/2005/8/layout/vProcess5"/>
    <dgm:cxn modelId="{3244B02F-8CD2-7342-88A2-A2D57262009A}" type="presOf" srcId="{FFA4001D-9112-42BB-AEDA-A067DE59B4B7}" destId="{B2080AC2-5143-ED45-809B-A7DCF9D0A321}" srcOrd="0" destOrd="0" presId="urn:microsoft.com/office/officeart/2005/8/layout/vProcess5"/>
    <dgm:cxn modelId="{568D7063-9202-EE4D-83B2-F46073D48CEA}" type="presOf" srcId="{2A3D9669-AFA2-4647-AE94-8044F4E21A3C}" destId="{C2DD43E0-8495-414D-A3E3-F5FAAA1A94B7}" srcOrd="1" destOrd="0" presId="urn:microsoft.com/office/officeart/2005/8/layout/vProcess5"/>
    <dgm:cxn modelId="{F1CBC263-2DF2-264E-A56A-4F5F25F66DE0}" type="presOf" srcId="{E5816CA1-B62E-4ABC-B57C-E11F918A7438}" destId="{3FBE793E-D4D6-6744-814C-728E9CD3DC43}" srcOrd="0" destOrd="0" presId="urn:microsoft.com/office/officeart/2005/8/layout/vProcess5"/>
    <dgm:cxn modelId="{E3818D6A-396B-DB40-BA77-FFC62DDA731B}" type="presOf" srcId="{2A3D9669-AFA2-4647-AE94-8044F4E21A3C}" destId="{788A436D-89EA-F145-8DE1-50F51E8E74BA}" srcOrd="0" destOrd="0" presId="urn:microsoft.com/office/officeart/2005/8/layout/vProcess5"/>
    <dgm:cxn modelId="{4DC0767F-7C8E-1E4B-9973-5E97B35FA11F}" type="presOf" srcId="{F56FE485-414B-D840-B86C-DE1FB0198D53}" destId="{F4049C05-F645-164D-ABCE-788AED53EBB4}" srcOrd="1" destOrd="0" presId="urn:microsoft.com/office/officeart/2005/8/layout/vProcess5"/>
    <dgm:cxn modelId="{F91DCD8F-9D1A-4D01-9FC7-FDB22DD874C8}" srcId="{7396EDA7-A2FD-4969-A68F-B7D7077A9526}" destId="{2A3D9669-AFA2-4647-AE94-8044F4E21A3C}" srcOrd="0" destOrd="0" parTransId="{0AF37423-4BF2-40D9-9608-3B9583CAF5FE}" sibTransId="{E5816CA1-B62E-4ABC-B57C-E11F918A7438}"/>
    <dgm:cxn modelId="{EAE3DF9C-9483-1349-89B2-37EA133FB158}" type="presOf" srcId="{F56FE485-414B-D840-B86C-DE1FB0198D53}" destId="{629F55DE-72D4-EF4E-BD79-8087D7ED9291}" srcOrd="0" destOrd="0" presId="urn:microsoft.com/office/officeart/2005/8/layout/vProcess5"/>
    <dgm:cxn modelId="{91E96949-D673-B44F-872D-05EC0D57B186}" type="presParOf" srcId="{34890936-1E9D-C842-8DAA-EA9338988C42}" destId="{C02455A2-B8BD-3E40-B748-29EE9D77FA29}" srcOrd="0" destOrd="0" presId="urn:microsoft.com/office/officeart/2005/8/layout/vProcess5"/>
    <dgm:cxn modelId="{A5936978-6ABD-CE4C-89D4-5886A0A46788}" type="presParOf" srcId="{34890936-1E9D-C842-8DAA-EA9338988C42}" destId="{788A436D-89EA-F145-8DE1-50F51E8E74BA}" srcOrd="1" destOrd="0" presId="urn:microsoft.com/office/officeart/2005/8/layout/vProcess5"/>
    <dgm:cxn modelId="{30841AE8-F1B5-334E-889E-522E88FFACE8}" type="presParOf" srcId="{34890936-1E9D-C842-8DAA-EA9338988C42}" destId="{629F55DE-72D4-EF4E-BD79-8087D7ED9291}" srcOrd="2" destOrd="0" presId="urn:microsoft.com/office/officeart/2005/8/layout/vProcess5"/>
    <dgm:cxn modelId="{5BBC2022-D327-D549-AC09-FB567E6E4DB4}" type="presParOf" srcId="{34890936-1E9D-C842-8DAA-EA9338988C42}" destId="{B2080AC2-5143-ED45-809B-A7DCF9D0A321}" srcOrd="3" destOrd="0" presId="urn:microsoft.com/office/officeart/2005/8/layout/vProcess5"/>
    <dgm:cxn modelId="{A69E75DF-4DD7-7042-B05E-292CFC22C7F0}" type="presParOf" srcId="{34890936-1E9D-C842-8DAA-EA9338988C42}" destId="{3FBE793E-D4D6-6744-814C-728E9CD3DC43}" srcOrd="4" destOrd="0" presId="urn:microsoft.com/office/officeart/2005/8/layout/vProcess5"/>
    <dgm:cxn modelId="{44C56697-ED93-704E-BBB9-53467CB23646}" type="presParOf" srcId="{34890936-1E9D-C842-8DAA-EA9338988C42}" destId="{67AF6023-37AA-604A-A5CA-B45914183739}" srcOrd="5" destOrd="0" presId="urn:microsoft.com/office/officeart/2005/8/layout/vProcess5"/>
    <dgm:cxn modelId="{2368A47F-F3EB-C541-B7C0-421708CB119D}" type="presParOf" srcId="{34890936-1E9D-C842-8DAA-EA9338988C42}" destId="{C2DD43E0-8495-414D-A3E3-F5FAAA1A94B7}" srcOrd="6" destOrd="0" presId="urn:microsoft.com/office/officeart/2005/8/layout/vProcess5"/>
    <dgm:cxn modelId="{44EBE37E-9080-8D42-A59F-14A5C59D5E35}" type="presParOf" srcId="{34890936-1E9D-C842-8DAA-EA9338988C42}" destId="{F4049C05-F645-164D-ABCE-788AED53EBB4}" srcOrd="7" destOrd="0" presId="urn:microsoft.com/office/officeart/2005/8/layout/vProcess5"/>
    <dgm:cxn modelId="{CF49671E-C99A-094E-9352-485EABC0442A}" type="presParOf" srcId="{34890936-1E9D-C842-8DAA-EA9338988C42}" destId="{31D79A62-FCC6-DB45-9CB2-62304B206D3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A436D-89EA-F145-8DE1-50F51E8E74BA}">
      <dsp:nvSpPr>
        <dsp:cNvPr id="0" name=""/>
        <dsp:cNvSpPr/>
      </dsp:nvSpPr>
      <dsp:spPr>
        <a:xfrm>
          <a:off x="0" y="0"/>
          <a:ext cx="3418717" cy="990195"/>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SpaceX launch data is request and parsed using the get() request</a:t>
          </a:r>
        </a:p>
      </dsp:txBody>
      <dsp:txXfrm>
        <a:off x="29002" y="29002"/>
        <a:ext cx="2350219" cy="932191"/>
      </dsp:txXfrm>
    </dsp:sp>
    <dsp:sp modelId="{629F55DE-72D4-EF4E-BD79-8087D7ED9291}">
      <dsp:nvSpPr>
        <dsp:cNvPr id="0" name=""/>
        <dsp:cNvSpPr/>
      </dsp:nvSpPr>
      <dsp:spPr>
        <a:xfrm>
          <a:off x="301651" y="1155227"/>
          <a:ext cx="3418717" cy="990195"/>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The data is further cleaned using auxiliary methods </a:t>
          </a:r>
        </a:p>
      </dsp:txBody>
      <dsp:txXfrm>
        <a:off x="330653" y="1184229"/>
        <a:ext cx="2415435" cy="932191"/>
      </dsp:txXfrm>
    </dsp:sp>
    <dsp:sp modelId="{B2080AC2-5143-ED45-809B-A7DCF9D0A321}">
      <dsp:nvSpPr>
        <dsp:cNvPr id="0" name=""/>
        <dsp:cNvSpPr/>
      </dsp:nvSpPr>
      <dsp:spPr>
        <a:xfrm>
          <a:off x="603303" y="2310455"/>
          <a:ext cx="3418717" cy="990195"/>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The data frame is filtered to include only the Falcon 9 launches</a:t>
          </a:r>
        </a:p>
      </dsp:txBody>
      <dsp:txXfrm>
        <a:off x="632305" y="2339457"/>
        <a:ext cx="2415435" cy="932191"/>
      </dsp:txXfrm>
    </dsp:sp>
    <dsp:sp modelId="{3FBE793E-D4D6-6744-814C-728E9CD3DC43}">
      <dsp:nvSpPr>
        <dsp:cNvPr id="0" name=""/>
        <dsp:cNvSpPr/>
      </dsp:nvSpPr>
      <dsp:spPr>
        <a:xfrm>
          <a:off x="2775090" y="750898"/>
          <a:ext cx="643626" cy="643626"/>
        </a:xfrm>
        <a:prstGeom prst="downArrow">
          <a:avLst>
            <a:gd name="adj1" fmla="val 55000"/>
            <a:gd name="adj2" fmla="val 45000"/>
          </a:avLst>
        </a:prstGeom>
        <a:solidFill>
          <a:srgbClr val="FFC000">
            <a:alpha val="90000"/>
          </a:srgbClr>
        </a:solidFill>
        <a:ln w="9525" cap="rnd" cmpd="sng" algn="ctr">
          <a:solidFill>
            <a:schemeClr val="accent3">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2919906" y="750898"/>
        <a:ext cx="353994" cy="484329"/>
      </dsp:txXfrm>
    </dsp:sp>
    <dsp:sp modelId="{67AF6023-37AA-604A-A5CA-B45914183739}">
      <dsp:nvSpPr>
        <dsp:cNvPr id="0" name=""/>
        <dsp:cNvSpPr/>
      </dsp:nvSpPr>
      <dsp:spPr>
        <a:xfrm>
          <a:off x="3076742" y="1899524"/>
          <a:ext cx="643626" cy="643626"/>
        </a:xfrm>
        <a:prstGeom prst="downArrow">
          <a:avLst>
            <a:gd name="adj1" fmla="val 55000"/>
            <a:gd name="adj2" fmla="val 45000"/>
          </a:avLst>
        </a:prstGeom>
        <a:solidFill>
          <a:srgbClr val="FFC000">
            <a:alpha val="90000"/>
          </a:srgbClr>
        </a:solidFill>
        <a:ln w="9525" cap="rnd" cmpd="sng" algn="ctr">
          <a:solidFill>
            <a:schemeClr val="accent3">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221558" y="1899524"/>
        <a:ext cx="353994" cy="484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A436D-89EA-F145-8DE1-50F51E8E74BA}">
      <dsp:nvSpPr>
        <dsp:cNvPr id="0" name=""/>
        <dsp:cNvSpPr/>
      </dsp:nvSpPr>
      <dsp:spPr>
        <a:xfrm>
          <a:off x="0" y="0"/>
          <a:ext cx="3608458" cy="1019190"/>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SpaceX Falcon 9 launch data is extracted from Wikipedia</a:t>
          </a:r>
        </a:p>
      </dsp:txBody>
      <dsp:txXfrm>
        <a:off x="29851" y="29851"/>
        <a:ext cx="2508671" cy="959488"/>
      </dsp:txXfrm>
    </dsp:sp>
    <dsp:sp modelId="{629F55DE-72D4-EF4E-BD79-8087D7ED9291}">
      <dsp:nvSpPr>
        <dsp:cNvPr id="0" name=""/>
        <dsp:cNvSpPr/>
      </dsp:nvSpPr>
      <dsp:spPr>
        <a:xfrm>
          <a:off x="318393" y="1189056"/>
          <a:ext cx="3608458" cy="1019190"/>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extracted data is turned into a Pandas data frame</a:t>
          </a:r>
        </a:p>
      </dsp:txBody>
      <dsp:txXfrm>
        <a:off x="348244" y="1218907"/>
        <a:ext cx="2567888" cy="959488"/>
      </dsp:txXfrm>
    </dsp:sp>
    <dsp:sp modelId="{B2080AC2-5143-ED45-809B-A7DCF9D0A321}">
      <dsp:nvSpPr>
        <dsp:cNvPr id="0" name=""/>
        <dsp:cNvSpPr/>
      </dsp:nvSpPr>
      <dsp:spPr>
        <a:xfrm>
          <a:off x="636786" y="2378112"/>
          <a:ext cx="3608458" cy="1019190"/>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data frame saved and exported to a csv file</a:t>
          </a:r>
        </a:p>
      </dsp:txBody>
      <dsp:txXfrm>
        <a:off x="666637" y="2407963"/>
        <a:ext cx="2567888" cy="959488"/>
      </dsp:txXfrm>
    </dsp:sp>
    <dsp:sp modelId="{3FBE793E-D4D6-6744-814C-728E9CD3DC43}">
      <dsp:nvSpPr>
        <dsp:cNvPr id="0" name=""/>
        <dsp:cNvSpPr/>
      </dsp:nvSpPr>
      <dsp:spPr>
        <a:xfrm>
          <a:off x="2945984" y="772886"/>
          <a:ext cx="662474" cy="662474"/>
        </a:xfrm>
        <a:prstGeom prst="downArrow">
          <a:avLst>
            <a:gd name="adj1" fmla="val 55000"/>
            <a:gd name="adj2" fmla="val 45000"/>
          </a:avLst>
        </a:prstGeom>
        <a:solidFill>
          <a:schemeClr val="accent2">
            <a:lumMod val="75000"/>
            <a:alpha val="90000"/>
          </a:schemeClr>
        </a:solidFill>
        <a:ln w="9525" cap="rnd" cmpd="sng" algn="ctr">
          <a:solidFill>
            <a:schemeClr val="accent3">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095041" y="772886"/>
        <a:ext cx="364360" cy="498512"/>
      </dsp:txXfrm>
    </dsp:sp>
    <dsp:sp modelId="{67AF6023-37AA-604A-A5CA-B45914183739}">
      <dsp:nvSpPr>
        <dsp:cNvPr id="0" name=""/>
        <dsp:cNvSpPr/>
      </dsp:nvSpPr>
      <dsp:spPr>
        <a:xfrm>
          <a:off x="3264377" y="1955147"/>
          <a:ext cx="662474" cy="662474"/>
        </a:xfrm>
        <a:prstGeom prst="downArrow">
          <a:avLst>
            <a:gd name="adj1" fmla="val 55000"/>
            <a:gd name="adj2" fmla="val 45000"/>
          </a:avLst>
        </a:prstGeom>
        <a:solidFill>
          <a:schemeClr val="accent2">
            <a:lumMod val="75000"/>
            <a:alpha val="90000"/>
          </a:schemeClr>
        </a:solidFill>
        <a:ln w="9525" cap="rnd" cmpd="sng" algn="ctr">
          <a:solidFill>
            <a:schemeClr val="accent3">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413434" y="1955147"/>
        <a:ext cx="364360" cy="4985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A436D-89EA-F145-8DE1-50F51E8E74BA}">
      <dsp:nvSpPr>
        <dsp:cNvPr id="0" name=""/>
        <dsp:cNvSpPr/>
      </dsp:nvSpPr>
      <dsp:spPr>
        <a:xfrm>
          <a:off x="0" y="0"/>
          <a:ext cx="3527220" cy="1065686"/>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Data is prepared first by scaling and normalizing  </a:t>
          </a:r>
        </a:p>
      </dsp:txBody>
      <dsp:txXfrm>
        <a:off x="31213" y="31213"/>
        <a:ext cx="2377261" cy="1003260"/>
      </dsp:txXfrm>
    </dsp:sp>
    <dsp:sp modelId="{629F55DE-72D4-EF4E-BD79-8087D7ED9291}">
      <dsp:nvSpPr>
        <dsp:cNvPr id="0" name=""/>
        <dsp:cNvSpPr/>
      </dsp:nvSpPr>
      <dsp:spPr>
        <a:xfrm>
          <a:off x="311225" y="1243300"/>
          <a:ext cx="3527220" cy="1065686"/>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Missing values are added using the mean of the column, or rows removed</a:t>
          </a:r>
        </a:p>
      </dsp:txBody>
      <dsp:txXfrm>
        <a:off x="342438" y="1274513"/>
        <a:ext cx="2460873" cy="1003260"/>
      </dsp:txXfrm>
    </dsp:sp>
    <dsp:sp modelId="{B2080AC2-5143-ED45-809B-A7DCF9D0A321}">
      <dsp:nvSpPr>
        <dsp:cNvPr id="0" name=""/>
        <dsp:cNvSpPr/>
      </dsp:nvSpPr>
      <dsp:spPr>
        <a:xfrm>
          <a:off x="622450" y="2486600"/>
          <a:ext cx="3527220" cy="1065686"/>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Categorical columns are transformed to binary for further analysis</a:t>
          </a:r>
        </a:p>
      </dsp:txBody>
      <dsp:txXfrm>
        <a:off x="653663" y="2517813"/>
        <a:ext cx="2460873" cy="1003260"/>
      </dsp:txXfrm>
    </dsp:sp>
    <dsp:sp modelId="{3FBE793E-D4D6-6744-814C-728E9CD3DC43}">
      <dsp:nvSpPr>
        <dsp:cNvPr id="0" name=""/>
        <dsp:cNvSpPr/>
      </dsp:nvSpPr>
      <dsp:spPr>
        <a:xfrm>
          <a:off x="2834524" y="808145"/>
          <a:ext cx="692695" cy="692695"/>
        </a:xfrm>
        <a:prstGeom prst="downArrow">
          <a:avLst>
            <a:gd name="adj1" fmla="val 55000"/>
            <a:gd name="adj2" fmla="val 45000"/>
          </a:avLst>
        </a:prstGeom>
        <a:solidFill>
          <a:schemeClr val="accent2">
            <a:lumMod val="75000"/>
            <a:alpha val="90000"/>
          </a:schemeClr>
        </a:solidFill>
        <a:ln w="9525" cap="rnd" cmpd="sng" algn="ctr">
          <a:solidFill>
            <a:schemeClr val="accent3">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2990380" y="808145"/>
        <a:ext cx="380983" cy="521253"/>
      </dsp:txXfrm>
    </dsp:sp>
    <dsp:sp modelId="{67AF6023-37AA-604A-A5CA-B45914183739}">
      <dsp:nvSpPr>
        <dsp:cNvPr id="0" name=""/>
        <dsp:cNvSpPr/>
      </dsp:nvSpPr>
      <dsp:spPr>
        <a:xfrm>
          <a:off x="3145749" y="2044341"/>
          <a:ext cx="692695" cy="692695"/>
        </a:xfrm>
        <a:prstGeom prst="downArrow">
          <a:avLst>
            <a:gd name="adj1" fmla="val 55000"/>
            <a:gd name="adj2" fmla="val 45000"/>
          </a:avLst>
        </a:prstGeom>
        <a:solidFill>
          <a:schemeClr val="accent2">
            <a:lumMod val="75000"/>
            <a:alpha val="90000"/>
          </a:schemeClr>
        </a:solidFill>
        <a:ln w="9525" cap="rnd" cmpd="sng" algn="ctr">
          <a:solidFill>
            <a:schemeClr val="accent3">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301605" y="2044341"/>
        <a:ext cx="380983" cy="5212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A436D-89EA-F145-8DE1-50F51E8E74BA}">
      <dsp:nvSpPr>
        <dsp:cNvPr id="0" name=""/>
        <dsp:cNvSpPr/>
      </dsp:nvSpPr>
      <dsp:spPr>
        <a:xfrm>
          <a:off x="0" y="0"/>
          <a:ext cx="4041601" cy="1204029"/>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Load the SpaceX launch data, normalize and split the data into test and train sets</a:t>
          </a:r>
        </a:p>
      </dsp:txBody>
      <dsp:txXfrm>
        <a:off x="35265" y="35265"/>
        <a:ext cx="2742359" cy="1133499"/>
      </dsp:txXfrm>
    </dsp:sp>
    <dsp:sp modelId="{629F55DE-72D4-EF4E-BD79-8087D7ED9291}">
      <dsp:nvSpPr>
        <dsp:cNvPr id="0" name=""/>
        <dsp:cNvSpPr/>
      </dsp:nvSpPr>
      <dsp:spPr>
        <a:xfrm>
          <a:off x="356611" y="1404701"/>
          <a:ext cx="4041601" cy="1204029"/>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Each predictive model is built individually, using algorithms to find the optimal parameters where it was applicable</a:t>
          </a:r>
        </a:p>
      </dsp:txBody>
      <dsp:txXfrm>
        <a:off x="391876" y="1439966"/>
        <a:ext cx="2831840" cy="1133499"/>
      </dsp:txXfrm>
    </dsp:sp>
    <dsp:sp modelId="{B2080AC2-5143-ED45-809B-A7DCF9D0A321}">
      <dsp:nvSpPr>
        <dsp:cNvPr id="0" name=""/>
        <dsp:cNvSpPr/>
      </dsp:nvSpPr>
      <dsp:spPr>
        <a:xfrm>
          <a:off x="713223" y="2809402"/>
          <a:ext cx="4041601" cy="1204029"/>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Each model is evaluated on the testing set for accuracy and the best model is chosen</a:t>
          </a:r>
        </a:p>
      </dsp:txBody>
      <dsp:txXfrm>
        <a:off x="748488" y="2844667"/>
        <a:ext cx="2831840" cy="1133499"/>
      </dsp:txXfrm>
    </dsp:sp>
    <dsp:sp modelId="{3FBE793E-D4D6-6744-814C-728E9CD3DC43}">
      <dsp:nvSpPr>
        <dsp:cNvPr id="0" name=""/>
        <dsp:cNvSpPr/>
      </dsp:nvSpPr>
      <dsp:spPr>
        <a:xfrm>
          <a:off x="3258982" y="913055"/>
          <a:ext cx="782619" cy="782619"/>
        </a:xfrm>
        <a:prstGeom prst="downArrow">
          <a:avLst>
            <a:gd name="adj1" fmla="val 55000"/>
            <a:gd name="adj2" fmla="val 45000"/>
          </a:avLst>
        </a:prstGeom>
        <a:solidFill>
          <a:srgbClr val="FFC000">
            <a:alpha val="90000"/>
          </a:srgbClr>
        </a:solidFill>
        <a:ln w="9525" cap="rnd" cmpd="sng" algn="ctr">
          <a:solidFill>
            <a:schemeClr val="accent3">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435071" y="913055"/>
        <a:ext cx="430441" cy="588921"/>
      </dsp:txXfrm>
    </dsp:sp>
    <dsp:sp modelId="{67AF6023-37AA-604A-A5CA-B45914183739}">
      <dsp:nvSpPr>
        <dsp:cNvPr id="0" name=""/>
        <dsp:cNvSpPr/>
      </dsp:nvSpPr>
      <dsp:spPr>
        <a:xfrm>
          <a:off x="3615593" y="2309730"/>
          <a:ext cx="782619" cy="782619"/>
        </a:xfrm>
        <a:prstGeom prst="downArrow">
          <a:avLst>
            <a:gd name="adj1" fmla="val 55000"/>
            <a:gd name="adj2" fmla="val 45000"/>
          </a:avLst>
        </a:prstGeom>
        <a:solidFill>
          <a:srgbClr val="FFC000">
            <a:alpha val="90000"/>
          </a:srgbClr>
        </a:solidFill>
        <a:ln w="9525" cap="rnd" cmpd="sng" algn="ctr">
          <a:solidFill>
            <a:schemeClr val="accent3">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791682" y="2309730"/>
        <a:ext cx="430441" cy="58892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291758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1575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62741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7388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0157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51143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131114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328019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7676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156697037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63859783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342340499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131110799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415667671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133541788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1018148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111167175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86EE8-15CB-0841-AED8-6AFB3623AA36}"/>
              </a:ext>
            </a:extLst>
          </p:cNvPr>
          <p:cNvSpPr>
            <a:spLocks noGrp="1"/>
          </p:cNvSpPr>
          <p:nvPr>
            <p:ph type="ftr" sz="quarter" idx="10"/>
          </p:nvPr>
        </p:nvSpPr>
        <p:spPr/>
        <p:txBody>
          <a:bodyPr/>
          <a:lstStyle/>
          <a:p>
            <a:endParaRPr lang="en-US"/>
          </a:p>
        </p:txBody>
      </p:sp>
      <p:sp>
        <p:nvSpPr>
          <p:cNvPr id="4" name="Title 3">
            <a:extLst>
              <a:ext uri="{FF2B5EF4-FFF2-40B4-BE49-F238E27FC236}">
                <a16:creationId xmlns:a16="http://schemas.microsoft.com/office/drawing/2014/main" id="{89A9D453-43AB-0442-A49F-B782F2B71F66}"/>
              </a:ext>
            </a:extLst>
          </p:cNvPr>
          <p:cNvSpPr>
            <a:spLocks noGrp="1"/>
          </p:cNvSpPr>
          <p:nvPr>
            <p:ph type="title"/>
          </p:nvPr>
        </p:nvSpPr>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0B22B678-4D42-8747-A390-2C0A371BB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396091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94ED4FE-13CD-604D-B272-7D2568F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7256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3553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10/1/21</a:t>
            </a:fld>
            <a:endParaRPr lang="en-US" dirty="0"/>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17695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205313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867152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448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9955124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10/1/21</a:t>
            </a:fld>
            <a:endParaRPr lang="en-US" dirty="0"/>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790251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10/1/21</a:t>
            </a:fld>
            <a:endParaRPr lang="en-US" dirty="0"/>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262168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3983435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68" r:id="rId18"/>
    <p:sldLayoutId id="2147483672" r:id="rId19"/>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en.wikipedia.org/wiki/File:Essay.svg"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ataplatform.cloud.ibm.com/analytics/notebooks/v2/6abd83fa-2750-4d9a-b55f-d1fa6478d4f6/view?access_token=331486c6b0fbc4c269178dadeff1f9501738a4a748bb5848ff32070e4aaf5927" TargetMode="External"/><Relationship Id="rId2" Type="http://schemas.openxmlformats.org/officeDocument/2006/relationships/hyperlink" Target="https://dataplatform.cloud.ibm.com/analytics/notebooks/v2/b3f2559a-6c0a-4249-9d66-1b9d1d4f7920/view?access_token=353b5bd074075bbf037e35d2b4ef850d1444e867d3c289a35f55ac8c5c20cdc3" TargetMode="External"/><Relationship Id="rId1" Type="http://schemas.openxmlformats.org/officeDocument/2006/relationships/slideLayout" Target="../slideLayouts/slideLayout4.xml"/><Relationship Id="rId6" Type="http://schemas.openxmlformats.org/officeDocument/2006/relationships/hyperlink" Target="https://dataplatform.cloud.ibm.com/analytics/notebooks/v2/e0504cbd-284f-4366-ba9e-f3100ae1f3d6/view?access_token=d0a23c59eef46b7933edac5bf3ee258ed4d2bd845b306a01a0a385dcf7e62258" TargetMode="External"/><Relationship Id="rId5" Type="http://schemas.openxmlformats.org/officeDocument/2006/relationships/hyperlink" Target="https://dataplatform.cloud.ibm.com/analytics/notebooks/v2/d77fc6da-fc32-420b-b8b0-b5829302b0d7/view?access_token=fd605fab498f190b60a51f2ed0b7a7dcbdef4df62098d4bc6bbc375e8376ad02" TargetMode="External"/><Relationship Id="rId4" Type="http://schemas.openxmlformats.org/officeDocument/2006/relationships/hyperlink" Target="https://dataplatform.cloud.ibm.com/analytics/notebooks/v2/7a2527f0-1691-490a-8530-06f52624505f/view?access_token=d13b9a648d80c2eaf62287f0c270bd18f990d250be89fb8d1c4aa9cc862fa2f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ctrTitle"/>
          </p:nvPr>
        </p:nvSpPr>
        <p:spPr/>
        <p:txBody>
          <a:bodyPr>
            <a:normAutofit/>
          </a:bodyPr>
          <a:lstStyle/>
          <a:p>
            <a:r>
              <a:rPr lang="en-US" dirty="0"/>
              <a:t>SpaceX Data Science Project</a:t>
            </a:r>
          </a:p>
        </p:txBody>
      </p:sp>
      <p:sp>
        <p:nvSpPr>
          <p:cNvPr id="3" name="Subtitle 2">
            <a:extLst>
              <a:ext uri="{FF2B5EF4-FFF2-40B4-BE49-F238E27FC236}">
                <a16:creationId xmlns:a16="http://schemas.microsoft.com/office/drawing/2014/main" id="{93383873-F31C-4E31-B4BA-B40D502705CE}"/>
              </a:ext>
            </a:extLst>
          </p:cNvPr>
          <p:cNvSpPr>
            <a:spLocks noGrp="1"/>
          </p:cNvSpPr>
          <p:nvPr>
            <p:ph type="subTitle" idx="1"/>
          </p:nvPr>
        </p:nvSpPr>
        <p:spPr/>
        <p:txBody>
          <a:bodyPr/>
          <a:lstStyle/>
          <a:p>
            <a:r>
              <a:rPr lang="en-US" dirty="0"/>
              <a:t>Antonio Silva</a:t>
            </a:r>
          </a:p>
          <a:p>
            <a:r>
              <a:rPr lang="en-US" dirty="0"/>
              <a:t>August 2021</a:t>
            </a:r>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6" name="Picture 5" descr="Digital financial graph">
            <a:extLst>
              <a:ext uri="{FF2B5EF4-FFF2-40B4-BE49-F238E27FC236}">
                <a16:creationId xmlns:a16="http://schemas.microsoft.com/office/drawing/2014/main" id="{F061DF28-ECF9-AF4D-A092-C9B3C88B7F90}"/>
              </a:ext>
            </a:extLst>
          </p:cNvPr>
          <p:cNvPicPr>
            <a:picLocks noChangeAspect="1"/>
          </p:cNvPicPr>
          <p:nvPr/>
        </p:nvPicPr>
        <p:blipFill rotWithShape="1">
          <a:blip r:embed="rId4"/>
          <a:srcRect l="35550" r="18613" b="-1"/>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19"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5695061" y="1241266"/>
            <a:ext cx="5428551" cy="3153753"/>
          </a:xfrm>
        </p:spPr>
        <p:txBody>
          <a:bodyPr vert="horz" lIns="91440" tIns="45720" rIns="91440" bIns="45720" rtlCol="0" anchor="b">
            <a:normAutofit/>
          </a:bodyPr>
          <a:lstStyle/>
          <a:p>
            <a:pPr>
              <a:lnSpc>
                <a:spcPct val="90000"/>
              </a:lnSpc>
            </a:pPr>
            <a:r>
              <a:rPr lang="en-US" sz="5400"/>
              <a:t>Exploratory Data Analysis with Visualization</a:t>
            </a:r>
          </a:p>
        </p:txBody>
      </p:sp>
      <p:sp>
        <p:nvSpPr>
          <p:cNvPr id="21" name="Rectangle 20">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66FE4F3-0232-0849-BFC2-DCEE70914CFB}"/>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smtClean="0"/>
              <a:pPr defTabSz="914400">
                <a:spcAft>
                  <a:spcPts val="600"/>
                </a:spcAft>
              </a:pPr>
              <a:t>10</a:t>
            </a:fld>
            <a:endParaRPr lang="en-US"/>
          </a:p>
        </p:txBody>
      </p:sp>
    </p:spTree>
    <p:extLst>
      <p:ext uri="{BB962C8B-B14F-4D97-AF65-F5344CB8AC3E}">
        <p14:creationId xmlns:p14="http://schemas.microsoft.com/office/powerpoint/2010/main" val="178270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154954" y="432262"/>
            <a:ext cx="10198846" cy="1862051"/>
          </a:xfrm>
        </p:spPr>
        <p:txBody>
          <a:bodyPr/>
          <a:lstStyle/>
          <a:p>
            <a:r>
              <a:rPr lang="en-US" dirty="0"/>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499"/>
            <a:ext cx="10035785" cy="3958771"/>
          </a:xfrm>
        </p:spPr>
        <p:txBody>
          <a:bodyPr>
            <a:normAutofit fontScale="40000" lnSpcReduction="20000"/>
          </a:bodyPr>
          <a:lstStyle/>
          <a:p>
            <a:pPr marL="0" indent="0">
              <a:buNone/>
            </a:pPr>
            <a:r>
              <a:rPr lang="en-US" sz="3700" dirty="0"/>
              <a:t>Several charts were created for exploratory data analysis. </a:t>
            </a:r>
          </a:p>
          <a:p>
            <a:r>
              <a:rPr lang="en-US" sz="3700" dirty="0"/>
              <a:t>The plot of payload mass versus flight number shows that heavier payloads have higher failed lading rates and the trend that heavier payloads are always being tested. </a:t>
            </a:r>
          </a:p>
          <a:p>
            <a:r>
              <a:rPr lang="en-US" sz="3700" dirty="0"/>
              <a:t>The plot of flight number versus launch site shows that certain launch sites have higher success rates. </a:t>
            </a:r>
          </a:p>
          <a:p>
            <a:r>
              <a:rPr lang="en-US" sz="3700" dirty="0"/>
              <a:t>The plot of launch site versus payload mass reveals that most of the launches are lighter payloads from Cape Canaveral. </a:t>
            </a:r>
          </a:p>
          <a:p>
            <a:r>
              <a:rPr lang="en-US" sz="3700" dirty="0"/>
              <a:t>A bar graph showing the launch success rate for different orbits revealed some orbits are associated with much higher success rate than others. </a:t>
            </a:r>
          </a:p>
          <a:p>
            <a:r>
              <a:rPr lang="en-US" sz="3700" dirty="0"/>
              <a:t>The plot of orbit versus flight number shows an evolution of more difficult orbits being attempted. It also shows success to be related to the number of flights for certain orbits but not for others.</a:t>
            </a:r>
          </a:p>
          <a:p>
            <a:r>
              <a:rPr lang="en-US" sz="3700" dirty="0"/>
              <a:t>A plot of payload mass for given orbit types show that heavier payload have a negative influence on some orbits and a positive influence on others.</a:t>
            </a:r>
          </a:p>
          <a:p>
            <a:r>
              <a:rPr lang="en-US" sz="3700" dirty="0"/>
              <a:t>A final plot of success rate for a given year showed increasing success rates from 2013 to 2020.</a:t>
            </a:r>
          </a:p>
          <a:p>
            <a:pPr marL="0" indent="0">
              <a:buNone/>
            </a:pPr>
            <a:endParaRPr lang="en-US" dirty="0"/>
          </a:p>
          <a:p>
            <a:pPr marL="0" indent="0" algn="ctr">
              <a:buNone/>
            </a:pPr>
            <a:r>
              <a:rPr lang="en-US" sz="2600" dirty="0">
                <a:solidFill>
                  <a:schemeClr val="tx1"/>
                </a:solidFill>
              </a:rPr>
              <a:t>https://</a:t>
            </a:r>
            <a:r>
              <a:rPr lang="en-US" sz="2600" dirty="0" err="1">
                <a:solidFill>
                  <a:schemeClr val="tx1"/>
                </a:solidFill>
              </a:rPr>
              <a:t>dataplatform.cloud.ibm.com</a:t>
            </a:r>
            <a:r>
              <a:rPr lang="en-US" sz="2600" dirty="0">
                <a:solidFill>
                  <a:schemeClr val="tx1"/>
                </a:solidFill>
              </a:rPr>
              <a:t>/analytics/notebooks/v2/9facebbd-1ddc-415b-9c05-96645806dcb2/</a:t>
            </a:r>
            <a:r>
              <a:rPr lang="en-US" sz="2600" dirty="0" err="1">
                <a:solidFill>
                  <a:schemeClr val="tx1"/>
                </a:solidFill>
              </a:rPr>
              <a:t>view?access_token</a:t>
            </a:r>
            <a:r>
              <a:rPr lang="en-US" sz="2600" dirty="0">
                <a:solidFill>
                  <a:schemeClr val="tx1"/>
                </a:solidFill>
              </a:rPr>
              <a:t>=e8008b14aa2a1ae552af81806c1ff6deb16a50da14a8f8dd384756070ee00a06</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Oval 27">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4"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5"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7" name="Rectangle 36">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41" name="Freeform: Shape 40">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43"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300">
                <a:solidFill>
                  <a:schemeClr val="tx1"/>
                </a:solidFill>
              </a:rPr>
              <a:t>Payload vs. Launch Site</a:t>
            </a:r>
          </a:p>
        </p:txBody>
      </p:sp>
      <p:pic>
        <p:nvPicPr>
          <p:cNvPr id="9" name="Picture 8" descr="Chart, scatter chart&#10;&#10;Description automatically generated">
            <a:extLst>
              <a:ext uri="{FF2B5EF4-FFF2-40B4-BE49-F238E27FC236}">
                <a16:creationId xmlns:a16="http://schemas.microsoft.com/office/drawing/2014/main" id="{E8863D7F-EB1D-6040-B08E-FD54A121E527}"/>
              </a:ext>
            </a:extLst>
          </p:cNvPr>
          <p:cNvPicPr>
            <a:picLocks noChangeAspect="1"/>
          </p:cNvPicPr>
          <p:nvPr/>
        </p:nvPicPr>
        <p:blipFill rotWithShape="1">
          <a:blip r:embed="rId3"/>
          <a:srcRect t="2205" r="1" b="1"/>
          <a:stretch/>
        </p:blipFill>
        <p:spPr>
          <a:xfrm>
            <a:off x="4989910" y="1201716"/>
            <a:ext cx="6391533" cy="5250498"/>
          </a:xfrm>
          <a:prstGeom prst="rect">
            <a:avLst/>
          </a:prstGeom>
        </p:spPr>
      </p:pic>
      <p:sp>
        <p:nvSpPr>
          <p:cNvPr id="45" name="Rectangle 44">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7" name="Oval 46">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1154955" y="2120900"/>
            <a:ext cx="3133726" cy="3898900"/>
          </a:xfrm>
        </p:spPr>
        <p:txBody>
          <a:bodyPr vert="horz" lIns="91440" tIns="45720" rIns="91440" bIns="45720" rtlCol="0">
            <a:normAutofit/>
          </a:bodyPr>
          <a:lstStyle/>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Scatter plot of Payload vs. Launch Site. The plot shows heavier payloads are less successful from all launch sites.</a:t>
            </a:r>
          </a:p>
          <a:p>
            <a:pPr>
              <a:buFont typeface="Wingdings 3" charset="2"/>
              <a:buChar char=""/>
            </a:pPr>
            <a:r>
              <a:rPr lang="en-US" dirty="0">
                <a:solidFill>
                  <a:schemeClr val="tx1"/>
                </a:solidFill>
              </a:rPr>
              <a:t>The plot also shows that most of the launches are from the Cape Canaveral launch site having lighter payloads.</a:t>
            </a:r>
          </a:p>
        </p:txBody>
      </p:sp>
      <p:sp>
        <p:nvSpPr>
          <p:cNvPr id="51"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solidFill>
                  <a:srgbClr val="FFFFFF"/>
                </a:solidFill>
              </a:rPr>
              <a:pPr defTabSz="914400">
                <a:spcAft>
                  <a:spcPts val="600"/>
                </a:spcAft>
              </a:pPr>
              <a:t>12</a:t>
            </a:fld>
            <a:endParaRPr lang="en-US">
              <a:solidFill>
                <a:srgbClr val="FFFFFF"/>
              </a:solidFill>
            </a:endParaRPr>
          </a:p>
        </p:txBody>
      </p:sp>
    </p:spTree>
    <p:extLst>
      <p:ext uri="{BB962C8B-B14F-4D97-AF65-F5344CB8AC3E}">
        <p14:creationId xmlns:p14="http://schemas.microsoft.com/office/powerpoint/2010/main" val="386978923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0" name="Rectangle 9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Oval 10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Oval 10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5" name="Oval 10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0" name="Rectangle 10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2" name="Rectangle 111">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4" name="Freeform: Shape 113">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16"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2800">
                <a:solidFill>
                  <a:schemeClr val="tx1"/>
                </a:solidFill>
              </a:rPr>
              <a:t>Flight Number vs. Launch Site</a:t>
            </a:r>
          </a:p>
        </p:txBody>
      </p:sp>
      <p:pic>
        <p:nvPicPr>
          <p:cNvPr id="26" name="Picture Placeholder 25" descr="Chart, scatter chart&#10;&#10;Description automatically generated">
            <a:extLst>
              <a:ext uri="{FF2B5EF4-FFF2-40B4-BE49-F238E27FC236}">
                <a16:creationId xmlns:a16="http://schemas.microsoft.com/office/drawing/2014/main" id="{8D5194F7-4E04-6245-B984-C058DE93F1E9}"/>
              </a:ext>
            </a:extLst>
          </p:cNvPr>
          <p:cNvPicPr>
            <a:picLocks noGrp="1" noChangeAspect="1"/>
          </p:cNvPicPr>
          <p:nvPr>
            <p:ph type="pic" idx="1"/>
          </p:nvPr>
        </p:nvPicPr>
        <p:blipFill rotWithShape="1">
          <a:blip r:embed="rId3"/>
          <a:srcRect t="3760" r="1" b="2089"/>
          <a:stretch/>
        </p:blipFill>
        <p:spPr>
          <a:xfrm>
            <a:off x="4973144" y="1169851"/>
            <a:ext cx="6391533" cy="5250498"/>
          </a:xfrm>
          <a:prstGeom prst="rect">
            <a:avLst/>
          </a:prstGeom>
          <a:effectLst/>
        </p:spPr>
      </p:pic>
      <p:sp>
        <p:nvSpPr>
          <p:cNvPr id="118" name="Rectangle 117">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0" name="Oval 119">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2" name="Oval 121">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1154955" y="2120900"/>
            <a:ext cx="3133726" cy="3898900"/>
          </a:xfrm>
        </p:spPr>
        <p:txBody>
          <a:bodyPr vert="horz" lIns="91440" tIns="45720" rIns="91440" bIns="45720" rtlCol="0">
            <a:normAutofit/>
          </a:bodyPr>
          <a:lstStyle/>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Scatter plot of Flight Number vs. Launch Site. The plot shows most of the flight coming from CCAFS SLC-40, but at a lower success rate, at 60%, than the other two sites having 77% success.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The plot also shows that mission outcomes become less successful as the number of flights increases.</a:t>
            </a:r>
          </a:p>
        </p:txBody>
      </p:sp>
      <p:sp>
        <p:nvSpPr>
          <p:cNvPr id="124"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smtClean="0">
                <a:solidFill>
                  <a:srgbClr val="FFFFFF"/>
                </a:solidFill>
              </a:rPr>
              <a:pPr defTabSz="914400">
                <a:spcAft>
                  <a:spcPts val="600"/>
                </a:spcAft>
              </a:pPr>
              <a:t>13</a:t>
            </a:fld>
            <a:endParaRPr lang="en-US">
              <a:solidFill>
                <a:srgbClr val="FFFFFF"/>
              </a:solidFill>
            </a:endParaRPr>
          </a:p>
        </p:txBody>
      </p:sp>
    </p:spTree>
    <p:extLst>
      <p:ext uri="{BB962C8B-B14F-4D97-AF65-F5344CB8AC3E}">
        <p14:creationId xmlns:p14="http://schemas.microsoft.com/office/powerpoint/2010/main" val="386560594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Oval 59">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1" name="Oval 60">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2" name="Oval 61">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3" name="Oval 62">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4" name="Oval 63">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5"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66"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67"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9" name="Rectangle 68">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1" name="Rectangle 70">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3" name="Freeform: Shape 72">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5"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300" b="0" i="0" kern="1200">
                <a:solidFill>
                  <a:srgbClr val="EBEBEB"/>
                </a:solidFill>
                <a:latin typeface="+mj-lt"/>
                <a:ea typeface="+mj-ea"/>
                <a:cs typeface="+mj-cs"/>
              </a:rPr>
              <a:t>Success rate vs. Orbit type</a:t>
            </a:r>
          </a:p>
        </p:txBody>
      </p:sp>
      <p:pic>
        <p:nvPicPr>
          <p:cNvPr id="11" name="Picture Placeholder 10" descr="Chart, bar chart&#10;&#10;Description automatically generated">
            <a:extLst>
              <a:ext uri="{FF2B5EF4-FFF2-40B4-BE49-F238E27FC236}">
                <a16:creationId xmlns:a16="http://schemas.microsoft.com/office/drawing/2014/main" id="{5B693915-CFF0-DA47-A832-0C7BAAA7BCC2}"/>
              </a:ext>
            </a:extLst>
          </p:cNvPr>
          <p:cNvPicPr>
            <a:picLocks noGrp="1" noChangeAspect="1"/>
          </p:cNvPicPr>
          <p:nvPr>
            <p:ph type="pic" idx="1"/>
          </p:nvPr>
        </p:nvPicPr>
        <p:blipFill rotWithShape="1">
          <a:blip r:embed="rId4"/>
          <a:srcRect l="2604" r="2485" b="3"/>
          <a:stretch/>
        </p:blipFill>
        <p:spPr>
          <a:xfrm>
            <a:off x="5142960" y="1567425"/>
            <a:ext cx="6391533" cy="4511801"/>
          </a:xfrm>
          <a:prstGeom prst="rect">
            <a:avLst/>
          </a:prstGeom>
          <a:effectLst/>
        </p:spPr>
      </p:pic>
      <p:sp>
        <p:nvSpPr>
          <p:cNvPr id="77" name="Rectangle 76">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9" name="Oval 78">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1" name="Oval 80">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1154955" y="2120900"/>
            <a:ext cx="3133726" cy="3898900"/>
          </a:xfrm>
        </p:spPr>
        <p:txBody>
          <a:bodyPr vert="horz" lIns="91440" tIns="45720" rIns="91440" bIns="45720" rtlCol="0">
            <a:normAutofit/>
          </a:bodyPr>
          <a:lstStyle/>
          <a:p>
            <a:pPr>
              <a:buFont typeface="Wingdings 3" charset="2"/>
              <a:buChar char=""/>
            </a:pPr>
            <a:endParaRPr lang="en-US" dirty="0">
              <a:solidFill>
                <a:srgbClr val="FFFFFF"/>
              </a:solidFill>
            </a:endParaRPr>
          </a:p>
          <a:p>
            <a:pPr>
              <a:buFont typeface="Wingdings 3" charset="2"/>
              <a:buChar char=""/>
            </a:pPr>
            <a:r>
              <a:rPr lang="en-US" dirty="0">
                <a:solidFill>
                  <a:srgbClr val="FFFFFF"/>
                </a:solidFill>
              </a:rPr>
              <a:t>Bar chart showing the success rate of each orbit type. The chart reveals that geosynchronous transfer orbits has the lowest success rate among the lowest in terms of success rate, however, a  majority of the launches fall into this category. </a:t>
            </a:r>
          </a:p>
          <a:p>
            <a:endParaRPr lang="en-US" dirty="0">
              <a:solidFill>
                <a:srgbClr val="FFFFFF"/>
              </a:solidFill>
            </a:endParaRPr>
          </a:p>
          <a:p>
            <a:pPr>
              <a:buFont typeface="Wingdings 3" charset="2"/>
              <a:buChar char=""/>
            </a:pPr>
            <a:r>
              <a:rPr lang="en-US" dirty="0">
                <a:solidFill>
                  <a:srgbClr val="FFFFFF"/>
                </a:solidFill>
              </a:rPr>
              <a:t>Some of the orbits involve very few  launches, so this data should be observed along with the plot of orbit vs. flight number to get a better sense of the data</a:t>
            </a:r>
          </a:p>
        </p:txBody>
      </p:sp>
      <p:sp>
        <p:nvSpPr>
          <p:cNvPr id="83"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solidFill>
                  <a:srgbClr val="FFFFFF"/>
                </a:solidFill>
              </a:rPr>
              <a:pPr defTabSz="914400">
                <a:spcAft>
                  <a:spcPts val="600"/>
                </a:spcAft>
              </a:pPr>
              <a:t>14</a:t>
            </a:fld>
            <a:endParaRPr lang="en-US">
              <a:solidFill>
                <a:srgbClr val="FFFFFF"/>
              </a:solidFill>
            </a:endParaRPr>
          </a:p>
        </p:txBody>
      </p:sp>
    </p:spTree>
    <p:extLst>
      <p:ext uri="{BB962C8B-B14F-4D97-AF65-F5344CB8AC3E}">
        <p14:creationId xmlns:p14="http://schemas.microsoft.com/office/powerpoint/2010/main" val="8009018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11">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8" name="Rectangle 22">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7" name="Freeform: Shape 26">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9"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100">
                <a:solidFill>
                  <a:schemeClr val="tx1"/>
                </a:solidFill>
              </a:rPr>
              <a:t>Flight Number vs. Orbit type</a:t>
            </a:r>
          </a:p>
        </p:txBody>
      </p:sp>
      <p:pic>
        <p:nvPicPr>
          <p:cNvPr id="7" name="Picture Placeholder 6" descr="Chart, scatter chart&#10;&#10;Description automatically generated">
            <a:extLst>
              <a:ext uri="{FF2B5EF4-FFF2-40B4-BE49-F238E27FC236}">
                <a16:creationId xmlns:a16="http://schemas.microsoft.com/office/drawing/2014/main" id="{85757748-EEC7-1046-B1D7-2E8A24D1C780}"/>
              </a:ext>
            </a:extLst>
          </p:cNvPr>
          <p:cNvPicPr>
            <a:picLocks noGrp="1" noChangeAspect="1"/>
          </p:cNvPicPr>
          <p:nvPr>
            <p:ph type="pic" idx="1"/>
          </p:nvPr>
        </p:nvPicPr>
        <p:blipFill rotWithShape="1">
          <a:blip r:embed="rId3"/>
          <a:srcRect t="124" r="1" b="1"/>
          <a:stretch/>
        </p:blipFill>
        <p:spPr>
          <a:xfrm>
            <a:off x="4893542" y="1012302"/>
            <a:ext cx="6391533" cy="5250498"/>
          </a:xfrm>
          <a:prstGeom prst="rect">
            <a:avLst/>
          </a:prstGeom>
          <a:effectLst/>
        </p:spPr>
      </p:pic>
      <p:sp>
        <p:nvSpPr>
          <p:cNvPr id="31" name="Rectangle 30">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1154955" y="2120900"/>
            <a:ext cx="3133726" cy="3898900"/>
          </a:xfrm>
        </p:spPr>
        <p:txBody>
          <a:bodyPr vert="horz" lIns="91440" tIns="45720" rIns="91440" bIns="45720" rtlCol="0">
            <a:normAutofit/>
          </a:bodyPr>
          <a:lstStyle/>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Scatter plot of flight number vs. orbit type. This plot shows that GTO and ISS launches are majority of launches.</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The plot also shows that mission success seems to be linked to the number of flights for LEO where there is no such relationship for GTO.</a:t>
            </a:r>
          </a:p>
        </p:txBody>
      </p:sp>
      <p:sp>
        <p:nvSpPr>
          <p:cNvPr id="37"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solidFill>
                  <a:srgbClr val="FFFFFF"/>
                </a:solidFill>
              </a:rPr>
              <a:pPr defTabSz="914400">
                <a:spcAft>
                  <a:spcPts val="600"/>
                </a:spcAft>
              </a:pPr>
              <a:t>15</a:t>
            </a:fld>
            <a:endParaRPr lang="en-US">
              <a:solidFill>
                <a:srgbClr val="FFFFFF"/>
              </a:solidFill>
            </a:endParaRPr>
          </a:p>
        </p:txBody>
      </p:sp>
    </p:spTree>
    <p:extLst>
      <p:ext uri="{BB962C8B-B14F-4D97-AF65-F5344CB8AC3E}">
        <p14:creationId xmlns:p14="http://schemas.microsoft.com/office/powerpoint/2010/main" val="110672758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7" name="Freeform: Shape 26">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9"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300">
                <a:solidFill>
                  <a:schemeClr val="tx1"/>
                </a:solidFill>
              </a:rPr>
              <a:t>Payload vs. Orbit type</a:t>
            </a:r>
          </a:p>
        </p:txBody>
      </p:sp>
      <p:pic>
        <p:nvPicPr>
          <p:cNvPr id="7" name="Picture Placeholder 6" descr="Chart, scatter chart&#10;&#10;Description automatically generated">
            <a:extLst>
              <a:ext uri="{FF2B5EF4-FFF2-40B4-BE49-F238E27FC236}">
                <a16:creationId xmlns:a16="http://schemas.microsoft.com/office/drawing/2014/main" id="{22051C5F-2F93-7E46-8260-568C8745A04B}"/>
              </a:ext>
            </a:extLst>
          </p:cNvPr>
          <p:cNvPicPr>
            <a:picLocks noGrp="1" noChangeAspect="1"/>
          </p:cNvPicPr>
          <p:nvPr>
            <p:ph type="pic" idx="1"/>
          </p:nvPr>
        </p:nvPicPr>
        <p:blipFill rotWithShape="1">
          <a:blip r:embed="rId3"/>
          <a:srcRect r="2312" b="2"/>
          <a:stretch/>
        </p:blipFill>
        <p:spPr>
          <a:xfrm>
            <a:off x="4893542" y="1112202"/>
            <a:ext cx="6391533" cy="5250498"/>
          </a:xfrm>
          <a:prstGeom prst="rect">
            <a:avLst/>
          </a:prstGeom>
          <a:effectLst/>
        </p:spPr>
      </p:pic>
      <p:sp>
        <p:nvSpPr>
          <p:cNvPr id="31" name="Rectangle 30">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1154955" y="2120900"/>
            <a:ext cx="3133726" cy="3898900"/>
          </a:xfrm>
        </p:spPr>
        <p:txBody>
          <a:bodyPr vert="horz" lIns="91440" tIns="45720" rIns="91440" bIns="45720" rtlCol="0">
            <a:normAutofit/>
          </a:bodyPr>
          <a:lstStyle/>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Scatter plot of payload mass vs. orbit type. The plot reveals that heavy payloads have a negative correlation with LEO, ISS, and polar orbits, while GTO and VLEO might show positive correlation.</a:t>
            </a:r>
          </a:p>
          <a:p>
            <a:pPr>
              <a:buFont typeface="Wingdings 3" charset="2"/>
              <a:buChar char=""/>
            </a:pPr>
            <a:endParaRPr lang="en-US" dirty="0">
              <a:solidFill>
                <a:schemeClr val="tx1"/>
              </a:solidFill>
            </a:endParaRPr>
          </a:p>
          <a:p>
            <a:pPr>
              <a:buFont typeface="Wingdings 3" charset="2"/>
              <a:buChar char=""/>
            </a:pPr>
            <a:r>
              <a:rPr lang="en-US" dirty="0">
                <a:solidFill>
                  <a:schemeClr val="tx1"/>
                </a:solidFill>
              </a:rPr>
              <a:t>This plot, like the last two orbit visualizations vs. flight number and success rate, should be observed among the others , including the one shown here, for a better understanding.</a:t>
            </a:r>
          </a:p>
        </p:txBody>
      </p:sp>
      <p:sp>
        <p:nvSpPr>
          <p:cNvPr id="37"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solidFill>
                  <a:srgbClr val="FFFFFF"/>
                </a:solidFill>
              </a:rPr>
              <a:pPr defTabSz="914400">
                <a:spcAft>
                  <a:spcPts val="600"/>
                </a:spcAft>
              </a:pPr>
              <a:t>16</a:t>
            </a:fld>
            <a:endParaRPr lang="en-US">
              <a:solidFill>
                <a:srgbClr val="FFFFFF"/>
              </a:solidFill>
            </a:endParaRPr>
          </a:p>
        </p:txBody>
      </p:sp>
    </p:spTree>
    <p:extLst>
      <p:ext uri="{BB962C8B-B14F-4D97-AF65-F5344CB8AC3E}">
        <p14:creationId xmlns:p14="http://schemas.microsoft.com/office/powerpoint/2010/main" val="314534059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 name="Group 43">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Oval 45">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7" name="Oval 46">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8" name="Oval 47">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0" name="Oval 49">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2"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53"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0" name="Rectangle 54">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59"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61" name="Freeform: Shape 60">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63"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639098" y="629265"/>
            <a:ext cx="5132438" cy="1622322"/>
          </a:xfrm>
        </p:spPr>
        <p:txBody>
          <a:bodyPr vert="horz" lIns="91440" tIns="45720" rIns="91440" bIns="45720" rtlCol="0" anchor="ctr">
            <a:normAutofit/>
          </a:bodyPr>
          <a:lstStyle/>
          <a:p>
            <a:r>
              <a:rPr lang="en-US" b="0" i="0" kern="1200">
                <a:solidFill>
                  <a:srgbClr val="EBEBEB"/>
                </a:solidFill>
                <a:latin typeface="+mj-lt"/>
                <a:ea typeface="+mj-ea"/>
                <a:cs typeface="+mj-cs"/>
              </a:rPr>
              <a:t>Launch success yearly trend</a:t>
            </a:r>
          </a:p>
        </p:txBody>
      </p:sp>
      <p:pic>
        <p:nvPicPr>
          <p:cNvPr id="11" name="Picture Placeholder 10" descr="Chart, line chart&#10;&#10;Description automatically generated">
            <a:extLst>
              <a:ext uri="{FF2B5EF4-FFF2-40B4-BE49-F238E27FC236}">
                <a16:creationId xmlns:a16="http://schemas.microsoft.com/office/drawing/2014/main" id="{A2A8341E-AF3F-9644-8471-D8D16828504C}"/>
              </a:ext>
            </a:extLst>
          </p:cNvPr>
          <p:cNvPicPr>
            <a:picLocks noGrp="1" noChangeAspect="1"/>
          </p:cNvPicPr>
          <p:nvPr>
            <p:ph type="pic" idx="1"/>
          </p:nvPr>
        </p:nvPicPr>
        <p:blipFill rotWithShape="1">
          <a:blip r:embed="rId3"/>
          <a:srcRect l="4737" r="4241" b="-4"/>
          <a:stretch/>
        </p:blipFill>
        <p:spPr>
          <a:xfrm>
            <a:off x="6714836" y="1733495"/>
            <a:ext cx="4828707" cy="3408590"/>
          </a:xfrm>
          <a:prstGeom prst="rect">
            <a:avLst/>
          </a:prstGeom>
          <a:effectLst/>
        </p:spPr>
      </p:pic>
      <p:sp>
        <p:nvSpPr>
          <p:cNvPr id="65" name="Rectangle 64">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solidFill>
                  <a:srgbClr val="FFFFFF"/>
                </a:solidFill>
              </a:rPr>
              <a:pPr defTabSz="914400">
                <a:spcAft>
                  <a:spcPts val="600"/>
                </a:spcAft>
              </a:pPr>
              <a:t>17</a:t>
            </a:fld>
            <a:endParaRPr lang="en-US">
              <a:solidFill>
                <a:srgbClr val="FFFFFF"/>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639099" y="2418735"/>
            <a:ext cx="5015932" cy="3811742"/>
          </a:xfrm>
        </p:spPr>
        <p:txBody>
          <a:bodyPr vert="horz" lIns="91440" tIns="45720" rIns="91440" bIns="45720" rtlCol="0" anchor="ctr">
            <a:normAutofit/>
          </a:bodyPr>
          <a:lstStyle/>
          <a:p>
            <a:endParaRPr lang="en-US" dirty="0">
              <a:solidFill>
                <a:srgbClr val="FFFFFF"/>
              </a:solidFill>
            </a:endParaRPr>
          </a:p>
          <a:p>
            <a:pPr>
              <a:buFont typeface="Wingdings 3" charset="2"/>
              <a:buChar char=""/>
            </a:pPr>
            <a:r>
              <a:rPr lang="en-US" sz="1600" dirty="0">
                <a:solidFill>
                  <a:srgbClr val="FFFFFF"/>
                </a:solidFill>
              </a:rPr>
              <a:t>Line chart of yearly average success rate. The line plot shows that the success rate rises between 2016 and 2017. The success rate then falls between 2018 and 2019. </a:t>
            </a:r>
          </a:p>
          <a:p>
            <a:pPr>
              <a:buFont typeface="Wingdings 3" charset="2"/>
              <a:buChar char=""/>
            </a:pPr>
            <a:endParaRPr lang="en-US" sz="1600" dirty="0">
              <a:solidFill>
                <a:srgbClr val="FFFFFF"/>
              </a:solidFill>
            </a:endParaRPr>
          </a:p>
          <a:p>
            <a:pPr>
              <a:buFont typeface="Wingdings 3" charset="2"/>
              <a:buChar char=""/>
            </a:pPr>
            <a:r>
              <a:rPr lang="en-US" sz="1600" dirty="0">
                <a:solidFill>
                  <a:srgbClr val="FFFFFF"/>
                </a:solidFill>
              </a:rPr>
              <a:t>Line plots like these can be deceptive, and there can be missing information between data points that are not illustrated by the line that connects them. A scatter plot may be more objective.</a:t>
            </a:r>
          </a:p>
        </p:txBody>
      </p:sp>
    </p:spTree>
    <p:extLst>
      <p:ext uri="{BB962C8B-B14F-4D97-AF65-F5344CB8AC3E}">
        <p14:creationId xmlns:p14="http://schemas.microsoft.com/office/powerpoint/2010/main" val="70659448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9">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7" name="Picture 6" descr="Computer script on a screen">
            <a:extLst>
              <a:ext uri="{FF2B5EF4-FFF2-40B4-BE49-F238E27FC236}">
                <a16:creationId xmlns:a16="http://schemas.microsoft.com/office/drawing/2014/main" id="{FB7F0DF8-A001-4F87-A28A-16D947325581}"/>
              </a:ext>
            </a:extLst>
          </p:cNvPr>
          <p:cNvPicPr>
            <a:picLocks noChangeAspect="1"/>
          </p:cNvPicPr>
          <p:nvPr/>
        </p:nvPicPr>
        <p:blipFill rotWithShape="1">
          <a:blip r:embed="rId3"/>
          <a:srcRect l="2904" r="42704"/>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34"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dirty="0"/>
              <a:t>Exploratory Data Analysis with SQL</a:t>
            </a:r>
          </a:p>
        </p:txBody>
      </p:sp>
      <p:sp>
        <p:nvSpPr>
          <p:cNvPr id="36" name="Rectangle 35">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pPr defTabSz="914400">
                <a:spcAft>
                  <a:spcPts val="600"/>
                </a:spcAft>
              </a:pPr>
              <a:t>18</a:t>
            </a:fld>
            <a:endParaRPr lang="en-US"/>
          </a:p>
        </p:txBody>
      </p:sp>
    </p:spTree>
    <p:extLst>
      <p:ext uri="{BB962C8B-B14F-4D97-AF65-F5344CB8AC3E}">
        <p14:creationId xmlns:p14="http://schemas.microsoft.com/office/powerpoint/2010/main" val="3181088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499"/>
            <a:ext cx="10035785" cy="3958771"/>
          </a:xfrm>
        </p:spPr>
        <p:txBody>
          <a:bodyPr>
            <a:normAutofit fontScale="77500" lnSpcReduction="20000"/>
          </a:bodyPr>
          <a:lstStyle/>
          <a:p>
            <a:pPr marL="0" indent="0">
              <a:buNone/>
            </a:pPr>
            <a:r>
              <a:rPr lang="en-US" dirty="0"/>
              <a:t>After loading the data into a database, several queries were preformed on the dataset using SQL.</a:t>
            </a:r>
          </a:p>
          <a:p>
            <a:r>
              <a:rPr lang="en-US" dirty="0"/>
              <a:t>Displayed the names of the unique launch sites in the space mission</a:t>
            </a:r>
          </a:p>
          <a:p>
            <a:r>
              <a:rPr lang="en-US" dirty="0"/>
              <a:t>Displayed 5 records where launch sites begin with the string 'CCA'</a:t>
            </a:r>
          </a:p>
          <a:p>
            <a:r>
              <a:rPr lang="en-US" dirty="0"/>
              <a:t>Displayed the total payload mass carried by boosters launched by NASA (CRS)</a:t>
            </a:r>
          </a:p>
          <a:p>
            <a:r>
              <a:rPr lang="en-US" dirty="0"/>
              <a:t>Displayed average payload mass carried by booster version F9 v1.1</a:t>
            </a:r>
          </a:p>
          <a:p>
            <a:r>
              <a:rPr lang="en-US" dirty="0"/>
              <a:t>Listed the date when the first successful landing outcome in ground pad was achieved.</a:t>
            </a:r>
          </a:p>
          <a:p>
            <a:r>
              <a:rPr lang="en-US" dirty="0"/>
              <a:t>Listed the names of the boosters which have success in drone ship and have payload mass greater than 4000 but less than 6000</a:t>
            </a:r>
          </a:p>
          <a:p>
            <a:r>
              <a:rPr lang="en-US" dirty="0"/>
              <a:t>Listed the total number of successful and failure mission outcomes</a:t>
            </a:r>
          </a:p>
          <a:p>
            <a:r>
              <a:rPr lang="en-US" dirty="0"/>
              <a:t>Listed the records which will display the month names, failure landing outcomes in drone ship, booster versions, launch site for the months in year 2015</a:t>
            </a:r>
          </a:p>
          <a:p>
            <a:r>
              <a:rPr lang="en-US" dirty="0"/>
              <a:t>Ranked the count of successful landing outcomes between the date 2010-06-04 and 2017-03-20 in descending order.</a:t>
            </a:r>
          </a:p>
          <a:p>
            <a:pPr marL="0" indent="0" algn="ctr">
              <a:buNone/>
            </a:pPr>
            <a:r>
              <a:rPr lang="en-US" sz="1400" dirty="0"/>
              <a:t>https://github.com/TonyLikesPhysics/TonyLikesData/blob/main/Data%20Science%20Professional%20Certificate/SpaceX/</a:t>
            </a:r>
            <a:r>
              <a:rPr lang="en-US" sz="1400" dirty="0" err="1"/>
              <a:t>jupyter</a:t>
            </a:r>
            <a:r>
              <a:rPr lang="en-US" sz="1400" dirty="0"/>
              <a:t>-labs-</a:t>
            </a:r>
            <a:r>
              <a:rPr lang="en-US" sz="1400" dirty="0" err="1"/>
              <a:t>eda</a:t>
            </a:r>
            <a:r>
              <a:rPr lang="en-US" sz="1400" dirty="0"/>
              <a:t>-</a:t>
            </a:r>
            <a:r>
              <a:rPr lang="en-US" sz="1400" dirty="0" err="1"/>
              <a:t>sql-coursera.ipynb</a:t>
            </a:r>
            <a:endParaRPr lang="en-US" dirty="0"/>
          </a:p>
          <a:p>
            <a:endParaRPr lang="en-US"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Tree>
    <p:extLst>
      <p:ext uri="{BB962C8B-B14F-4D97-AF65-F5344CB8AC3E}">
        <p14:creationId xmlns:p14="http://schemas.microsoft.com/office/powerpoint/2010/main" val="157872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20">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21">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8"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9"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1" name="Rectangle 3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5" name="Freeform: Shape 34">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7"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154955" y="973668"/>
            <a:ext cx="2942210" cy="1020232"/>
          </a:xfrm>
        </p:spPr>
        <p:txBody>
          <a:bodyPr vert="horz" lIns="91440" tIns="45720" rIns="91440" bIns="45720" rtlCol="0" anchor="ctr">
            <a:normAutofit/>
          </a:bodyPr>
          <a:lstStyle/>
          <a:p>
            <a:r>
              <a:rPr lang="en-US" b="0" i="0" kern="1200">
                <a:solidFill>
                  <a:srgbClr val="EBEBEB"/>
                </a:solidFill>
                <a:latin typeface="+mj-lt"/>
                <a:ea typeface="+mj-ea"/>
                <a:cs typeface="+mj-cs"/>
              </a:rPr>
              <a:t>Outline</a:t>
            </a:r>
          </a:p>
        </p:txBody>
      </p:sp>
      <p:pic>
        <p:nvPicPr>
          <p:cNvPr id="5" name="Content Placeholder 4" descr="Text&#10;&#10;Description automatically generated with medium confidence">
            <a:extLst>
              <a:ext uri="{FF2B5EF4-FFF2-40B4-BE49-F238E27FC236}">
                <a16:creationId xmlns:a16="http://schemas.microsoft.com/office/drawing/2014/main" id="{E9E0C496-ED1F-BF49-9EE1-BDE06FBAEB65}"/>
              </a:ext>
            </a:extLst>
          </p:cNvPr>
          <p:cNvPicPr>
            <a:picLocks noGrp="1" noChangeAspect="1"/>
          </p:cNvPicPr>
          <p:nvPr>
            <p:ph sz="half" idx="1"/>
          </p:nvPr>
        </p:nvPicPr>
        <p:blipFill>
          <a:blip r:embed="rId4">
            <a:extLst>
              <a:ext uri="{837473B0-CC2E-450A-ABE3-18F120FF3D39}">
                <a1611:picAttrSrcUrl xmlns:a1611="http://schemas.microsoft.com/office/drawing/2016/11/main" r:id="rId5"/>
              </a:ext>
            </a:extLst>
          </a:blip>
          <a:stretch>
            <a:fillRect/>
          </a:stretch>
        </p:blipFill>
        <p:spPr>
          <a:xfrm>
            <a:off x="6204854" y="803751"/>
            <a:ext cx="4371039" cy="5250498"/>
          </a:xfrm>
          <a:prstGeom prst="rect">
            <a:avLst/>
          </a:prstGeom>
          <a:noFill/>
        </p:spPr>
      </p:pic>
      <p:sp>
        <p:nvSpPr>
          <p:cNvPr id="39" name="Rectangle 38">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Content Placeholder 2">
            <a:extLst>
              <a:ext uri="{FF2B5EF4-FFF2-40B4-BE49-F238E27FC236}">
                <a16:creationId xmlns:a16="http://schemas.microsoft.com/office/drawing/2014/main" id="{1E754898-2E75-F643-867F-EE5BE8F1580A}"/>
              </a:ext>
            </a:extLst>
          </p:cNvPr>
          <p:cNvSpPr txBox="1">
            <a:spLocks/>
          </p:cNvSpPr>
          <p:nvPr/>
        </p:nvSpPr>
        <p:spPr>
          <a:xfrm>
            <a:off x="1154955" y="2120900"/>
            <a:ext cx="3133726" cy="3898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SzPct val="80000"/>
              <a:buFont typeface="Wingdings 3" charset="2"/>
              <a:buChar char=""/>
            </a:pPr>
            <a:r>
              <a:rPr lang="en-US">
                <a:solidFill>
                  <a:srgbClr val="FFFFFF"/>
                </a:solidFill>
                <a:latin typeface="+mn-lt"/>
              </a:rPr>
              <a:t>Executive Summary</a:t>
            </a:r>
          </a:p>
          <a:p>
            <a:pPr defTabSz="457200">
              <a:buClr>
                <a:schemeClr val="accent1"/>
              </a:buClr>
              <a:buSzPct val="80000"/>
              <a:buFont typeface="Wingdings 3" charset="2"/>
              <a:buChar char=""/>
            </a:pPr>
            <a:r>
              <a:rPr lang="en-US">
                <a:solidFill>
                  <a:srgbClr val="FFFFFF"/>
                </a:solidFill>
                <a:latin typeface="+mn-lt"/>
              </a:rPr>
              <a:t>Introduction</a:t>
            </a:r>
          </a:p>
          <a:p>
            <a:pPr defTabSz="457200">
              <a:buClr>
                <a:schemeClr val="accent1"/>
              </a:buClr>
              <a:buSzPct val="80000"/>
              <a:buFont typeface="Wingdings 3" charset="2"/>
              <a:buChar char=""/>
            </a:pPr>
            <a:r>
              <a:rPr lang="en-US">
                <a:solidFill>
                  <a:srgbClr val="FFFFFF"/>
                </a:solidFill>
                <a:latin typeface="+mn-lt"/>
              </a:rPr>
              <a:t>Methodology</a:t>
            </a:r>
          </a:p>
          <a:p>
            <a:pPr defTabSz="457200">
              <a:buClr>
                <a:schemeClr val="accent1"/>
              </a:buClr>
              <a:buSzPct val="80000"/>
              <a:buFont typeface="Wingdings 3" charset="2"/>
              <a:buChar char=""/>
            </a:pPr>
            <a:r>
              <a:rPr lang="en-US">
                <a:solidFill>
                  <a:srgbClr val="FFFFFF"/>
                </a:solidFill>
                <a:latin typeface="+mn-lt"/>
              </a:rPr>
              <a:t>Results</a:t>
            </a:r>
          </a:p>
          <a:p>
            <a:pPr defTabSz="457200">
              <a:buClr>
                <a:schemeClr val="accent1"/>
              </a:buClr>
              <a:buSzPct val="80000"/>
              <a:buFont typeface="Wingdings 3" charset="2"/>
              <a:buChar char=""/>
            </a:pPr>
            <a:r>
              <a:rPr lang="en-US">
                <a:solidFill>
                  <a:srgbClr val="FFFFFF"/>
                </a:solidFill>
                <a:latin typeface="+mn-lt"/>
              </a:rPr>
              <a:t>Conclusion</a:t>
            </a:r>
          </a:p>
          <a:p>
            <a:pPr defTabSz="457200">
              <a:buClr>
                <a:schemeClr val="accent1"/>
              </a:buClr>
              <a:buSzPct val="80000"/>
              <a:buFont typeface="Wingdings 3" charset="2"/>
              <a:buChar char=""/>
            </a:pPr>
            <a:r>
              <a:rPr lang="en-US">
                <a:solidFill>
                  <a:srgbClr val="FFFFFF"/>
                </a:solidFill>
                <a:latin typeface="+mn-lt"/>
              </a:rPr>
              <a:t>Appendix</a:t>
            </a:r>
          </a:p>
        </p:txBody>
      </p:sp>
      <p:sp>
        <p:nvSpPr>
          <p:cNvPr id="45"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4" name="Slide Number Placeholder 3">
            <a:extLst>
              <a:ext uri="{FF2B5EF4-FFF2-40B4-BE49-F238E27FC236}">
                <a16:creationId xmlns:a16="http://schemas.microsoft.com/office/drawing/2014/main" id="{4AEA7475-929A-3C43-8710-21F8972039C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solidFill>
                  <a:srgbClr val="FFFFFF"/>
                </a:solidFill>
              </a:rPr>
              <a:pPr defTabSz="914400">
                <a:spcAft>
                  <a:spcPts val="600"/>
                </a:spcAft>
              </a:pPr>
              <a:t>2</a:t>
            </a:fld>
            <a:endParaRPr lang="en-US">
              <a:solidFill>
                <a:srgbClr val="FFFFFF"/>
              </a:solidFill>
            </a:endParaRPr>
          </a:p>
        </p:txBody>
      </p:sp>
    </p:spTree>
    <p:extLst>
      <p:ext uri="{BB962C8B-B14F-4D97-AF65-F5344CB8AC3E}">
        <p14:creationId xmlns:p14="http://schemas.microsoft.com/office/powerpoint/2010/main" val="421953599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154954" y="973668"/>
            <a:ext cx="8761413" cy="706964"/>
          </a:xfrm>
        </p:spPr>
        <p:txBody>
          <a:bodyPr>
            <a:normAutofit/>
          </a:bodyPr>
          <a:lstStyle/>
          <a:p>
            <a:r>
              <a:rPr lang="en-CA" b="1">
                <a:solidFill>
                  <a:srgbClr val="EBEBEB"/>
                </a:solidFill>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F"/>
                </a:solidFill>
              </a:rPr>
              <a:pPr>
                <a:spcAft>
                  <a:spcPts val="600"/>
                </a:spcAft>
              </a:pPr>
              <a:t>20</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500"/>
            <a:ext cx="6397313" cy="3416300"/>
          </a:xfrm>
        </p:spPr>
        <p:txBody>
          <a:bodyPr anchor="ctr">
            <a:normAutofit lnSpcReduction="10000"/>
          </a:bodyPr>
          <a:lstStyle/>
          <a:p>
            <a:pPr marL="0" indent="0">
              <a:buNone/>
            </a:pPr>
            <a:endParaRPr lang="en-US" dirty="0"/>
          </a:p>
          <a:p>
            <a:r>
              <a:rPr lang="en-US" dirty="0"/>
              <a:t>To find the names of the unique launch sites, the following query was used:</a:t>
            </a:r>
          </a:p>
          <a:p>
            <a:pPr marL="0" indent="0">
              <a:buNone/>
            </a:pPr>
            <a:endParaRPr lang="en-US" dirty="0"/>
          </a:p>
          <a:p>
            <a:pPr marL="0" indent="0" algn="ctr">
              <a:buNone/>
            </a:pPr>
            <a:r>
              <a:rPr lang="en-US" dirty="0">
                <a:latin typeface="Simplified Arabic Fixed" panose="020F0502020204030204" pitchFamily="34" charset="0"/>
                <a:cs typeface="Simplified Arabic Fixed" panose="020F0502020204030204" pitchFamily="34" charset="0"/>
              </a:rPr>
              <a:t>%</a:t>
            </a:r>
            <a:r>
              <a:rPr lang="en-US" b="1" dirty="0">
                <a:latin typeface="Simplified Arabic Fixed" panose="020F0502020204030204" pitchFamily="34" charset="0"/>
                <a:cs typeface="Simplified Arabic Fixed" panose="020F0502020204030204" pitchFamily="34" charset="0"/>
              </a:rPr>
              <a:t>sql</a:t>
            </a:r>
            <a:r>
              <a:rPr lang="en-US" dirty="0">
                <a:latin typeface="Simplified Arabic Fixed" panose="020F0502020204030204" pitchFamily="34" charset="0"/>
                <a:cs typeface="Simplified Arabic Fixed" panose="020F0502020204030204" pitchFamily="34" charset="0"/>
              </a:rPr>
              <a:t> select distinct LAUNCH_SITE from SPACEXTBL</a:t>
            </a:r>
          </a:p>
          <a:p>
            <a:pPr marL="0" indent="0" algn="ctr">
              <a:buNone/>
            </a:pPr>
            <a:endParaRPr lang="en-US" dirty="0"/>
          </a:p>
          <a:p>
            <a:r>
              <a:rPr lang="en-US" dirty="0"/>
              <a:t>The result shown here illustrates how the Cape Canaveral launch site name has a few different versions</a:t>
            </a:r>
          </a:p>
        </p:txBody>
      </p:sp>
      <p:pic>
        <p:nvPicPr>
          <p:cNvPr id="7" name="Picture 6" descr="Table&#10;&#10;Description automatically generated">
            <a:extLst>
              <a:ext uri="{FF2B5EF4-FFF2-40B4-BE49-F238E27FC236}">
                <a16:creationId xmlns:a16="http://schemas.microsoft.com/office/drawing/2014/main" id="{5F5CD161-1DA9-D446-A3C9-0ECED2FE0AA2}"/>
              </a:ext>
            </a:extLst>
          </p:cNvPr>
          <p:cNvPicPr>
            <a:picLocks noChangeAspect="1"/>
          </p:cNvPicPr>
          <p:nvPr/>
        </p:nvPicPr>
        <p:blipFill>
          <a:blip r:embed="rId2"/>
          <a:stretch>
            <a:fillRect/>
          </a:stretch>
        </p:blipFill>
        <p:spPr>
          <a:xfrm>
            <a:off x="8527775" y="2775951"/>
            <a:ext cx="2065640" cy="3067163"/>
          </a:xfrm>
          <a:prstGeom prst="roundRect">
            <a:avLst>
              <a:gd name="adj" fmla="val 1858"/>
            </a:avLst>
          </a:prstGeom>
          <a:effectLst/>
        </p:spPr>
      </p:pic>
    </p:spTree>
    <p:extLst>
      <p:ext uri="{BB962C8B-B14F-4D97-AF65-F5344CB8AC3E}">
        <p14:creationId xmlns:p14="http://schemas.microsoft.com/office/powerpoint/2010/main" val="2727850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154954" y="973668"/>
            <a:ext cx="8761413" cy="706964"/>
          </a:xfrm>
        </p:spPr>
        <p:txBody>
          <a:bodyPr>
            <a:normAutofit/>
          </a:bodyPr>
          <a:lstStyle/>
          <a:p>
            <a:r>
              <a:rPr lang="en-CA" b="1">
                <a:solidFill>
                  <a:srgbClr val="EBEBEB"/>
                </a:solidFill>
              </a:rPr>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F"/>
                </a:solidFill>
              </a:rPr>
              <a:pPr>
                <a:spcAft>
                  <a:spcPts val="600"/>
                </a:spcAft>
              </a:pPr>
              <a:t>21</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500"/>
            <a:ext cx="6397313" cy="3416300"/>
          </a:xfrm>
        </p:spPr>
        <p:txBody>
          <a:bodyPr anchor="ctr">
            <a:normAutofit/>
          </a:bodyPr>
          <a:lstStyle/>
          <a:p>
            <a:pPr marL="0" indent="0">
              <a:buNone/>
            </a:pPr>
            <a:endParaRPr lang="en-US" dirty="0"/>
          </a:p>
          <a:p>
            <a:r>
              <a:rPr lang="en-US" dirty="0"/>
              <a:t>To find all launch sites that begin with `CCA` the following query was used:</a:t>
            </a:r>
          </a:p>
          <a:p>
            <a:pPr marL="0" indent="0">
              <a:buNone/>
            </a:pPr>
            <a:endParaRPr lang="en-US" dirty="0"/>
          </a:p>
          <a:p>
            <a:pPr marL="0" indent="0" algn="ctr">
              <a:buNone/>
            </a:pPr>
            <a:r>
              <a:rPr lang="en-US" dirty="0">
                <a:latin typeface="Simplified Arabic Fixed" panose="02070309020205020404" pitchFamily="49" charset="-78"/>
                <a:cs typeface="Simplified Arabic Fixed" panose="02070309020205020404" pitchFamily="49" charset="-78"/>
              </a:rPr>
              <a:t>%</a:t>
            </a:r>
            <a:r>
              <a:rPr lang="en-US" b="1" dirty="0">
                <a:latin typeface="Simplified Arabic Fixed" panose="02070309020205020404" pitchFamily="49" charset="-78"/>
                <a:cs typeface="Simplified Arabic Fixed" panose="02070309020205020404" pitchFamily="49" charset="-78"/>
              </a:rPr>
              <a:t>sql</a:t>
            </a:r>
            <a:r>
              <a:rPr lang="en-US" dirty="0">
                <a:latin typeface="Simplified Arabic Fixed" panose="02070309020205020404" pitchFamily="49" charset="-78"/>
                <a:cs typeface="Simplified Arabic Fixed" panose="02070309020205020404" pitchFamily="49" charset="-78"/>
              </a:rPr>
              <a:t> select LAUNCH_SITE from SPACEXTBL where LAUNCH_SITE like 'CCA%' limit 5</a:t>
            </a:r>
          </a:p>
          <a:p>
            <a:pPr marL="0" indent="0">
              <a:buNone/>
            </a:pPr>
            <a:endParaRPr lang="en-US" dirty="0">
              <a:latin typeface="Simplified Arabic Fixed" panose="02070309020205020404" pitchFamily="49" charset="-78"/>
              <a:cs typeface="Simplified Arabic Fixed" panose="02070309020205020404" pitchFamily="49" charset="-78"/>
            </a:endParaRPr>
          </a:p>
          <a:p>
            <a:r>
              <a:rPr lang="en-US" dirty="0"/>
              <a:t>The result of the query is shown here in the table to the right</a:t>
            </a:r>
          </a:p>
        </p:txBody>
      </p:sp>
      <p:pic>
        <p:nvPicPr>
          <p:cNvPr id="6" name="Picture 5" descr="Table&#10;&#10;Description automatically generated">
            <a:extLst>
              <a:ext uri="{FF2B5EF4-FFF2-40B4-BE49-F238E27FC236}">
                <a16:creationId xmlns:a16="http://schemas.microsoft.com/office/drawing/2014/main" id="{E698FA1E-D82D-0E46-9C32-4298C2ECDE43}"/>
              </a:ext>
            </a:extLst>
          </p:cNvPr>
          <p:cNvPicPr>
            <a:picLocks noChangeAspect="1"/>
          </p:cNvPicPr>
          <p:nvPr/>
        </p:nvPicPr>
        <p:blipFill>
          <a:blip r:embed="rId2"/>
          <a:stretch>
            <a:fillRect/>
          </a:stretch>
        </p:blipFill>
        <p:spPr>
          <a:xfrm>
            <a:off x="8687633" y="2775951"/>
            <a:ext cx="1745923" cy="3067163"/>
          </a:xfrm>
          <a:prstGeom prst="roundRect">
            <a:avLst>
              <a:gd name="adj" fmla="val 1858"/>
            </a:avLst>
          </a:prstGeom>
          <a:effectLst/>
        </p:spPr>
      </p:pic>
    </p:spTree>
    <p:extLst>
      <p:ext uri="{BB962C8B-B14F-4D97-AF65-F5344CB8AC3E}">
        <p14:creationId xmlns:p14="http://schemas.microsoft.com/office/powerpoint/2010/main" val="1794738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2523046"/>
          </a:xfrm>
        </p:spPr>
        <p:txBody>
          <a:bodyPr/>
          <a:lstStyle/>
          <a:p>
            <a:r>
              <a:rPr lang="en-CA" b="1" dirty="0"/>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500"/>
            <a:ext cx="6875141" cy="3416300"/>
          </a:xfrm>
        </p:spPr>
        <p:txBody>
          <a:bodyPr>
            <a:normAutofit lnSpcReduction="10000"/>
          </a:bodyPr>
          <a:lstStyle/>
          <a:p>
            <a:pPr marL="0" indent="0">
              <a:buNone/>
            </a:pPr>
            <a:endParaRPr lang="en-US" dirty="0"/>
          </a:p>
          <a:p>
            <a:r>
              <a:rPr lang="en-US" dirty="0"/>
              <a:t>To calculate the total payload carried by boosters from NASA, the following query was used:</a:t>
            </a:r>
          </a:p>
          <a:p>
            <a:pPr marL="0" indent="0">
              <a:buNone/>
            </a:pPr>
            <a:endParaRPr lang="en-US" dirty="0"/>
          </a:p>
          <a:p>
            <a:pPr marL="0" indent="0" algn="ctr">
              <a:buNone/>
            </a:pPr>
            <a:r>
              <a:rPr lang="en-US" dirty="0">
                <a:latin typeface="Simplified Arabic Fixed" panose="02070309020205020404" pitchFamily="49" charset="-78"/>
                <a:cs typeface="Simplified Arabic Fixed" panose="02070309020205020404" pitchFamily="49" charset="-78"/>
              </a:rPr>
              <a:t>%</a:t>
            </a:r>
            <a:r>
              <a:rPr lang="en-US" b="1" dirty="0">
                <a:latin typeface="Simplified Arabic Fixed" panose="02070309020205020404" pitchFamily="49" charset="-78"/>
                <a:cs typeface="Simplified Arabic Fixed" panose="02070309020205020404" pitchFamily="49" charset="-78"/>
              </a:rPr>
              <a:t>sql</a:t>
            </a:r>
            <a:r>
              <a:rPr lang="en-US" dirty="0">
                <a:latin typeface="Simplified Arabic Fixed" panose="02070309020205020404" pitchFamily="49" charset="-78"/>
                <a:cs typeface="Simplified Arabic Fixed" panose="02070309020205020404" pitchFamily="49" charset="-78"/>
              </a:rPr>
              <a:t> select sum(PAYLOAD_MASS__KG_) as Total_Payload_Mass_Kg from SPACEXTBL where CUSTOMER = 'NASA (CRS)’</a:t>
            </a:r>
          </a:p>
          <a:p>
            <a:pPr marL="0" indent="0" algn="ctr">
              <a:buNone/>
            </a:pPr>
            <a:endParaRPr lang="en-US" dirty="0"/>
          </a:p>
          <a:p>
            <a:r>
              <a:rPr lang="en-US" dirty="0"/>
              <a:t>The result of the query is shown here and is in units of kilograms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pic>
        <p:nvPicPr>
          <p:cNvPr id="6" name="Picture 5" descr="Table&#10;&#10;Description automatically generated with medium confidence">
            <a:extLst>
              <a:ext uri="{FF2B5EF4-FFF2-40B4-BE49-F238E27FC236}">
                <a16:creationId xmlns:a16="http://schemas.microsoft.com/office/drawing/2014/main" id="{C9D8B4DF-D0C3-6642-AE7A-6024CA207FF8}"/>
              </a:ext>
            </a:extLst>
          </p:cNvPr>
          <p:cNvPicPr>
            <a:picLocks noChangeAspect="1"/>
          </p:cNvPicPr>
          <p:nvPr/>
        </p:nvPicPr>
        <p:blipFill>
          <a:blip r:embed="rId2"/>
          <a:stretch>
            <a:fillRect/>
          </a:stretch>
        </p:blipFill>
        <p:spPr>
          <a:xfrm>
            <a:off x="8239940" y="3429000"/>
            <a:ext cx="2950799" cy="11928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2523046"/>
          </a:xfrm>
        </p:spPr>
        <p:txBody>
          <a:bodyPr/>
          <a:lstStyle/>
          <a:p>
            <a:r>
              <a:rPr lang="en-CA" b="1" dirty="0"/>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500"/>
            <a:ext cx="6609133" cy="3416300"/>
          </a:xfrm>
        </p:spPr>
        <p:txBody>
          <a:bodyPr>
            <a:normAutofit lnSpcReduction="10000"/>
          </a:bodyPr>
          <a:lstStyle/>
          <a:p>
            <a:pPr marL="0" indent="0">
              <a:buNone/>
            </a:pPr>
            <a:endParaRPr lang="en-US" dirty="0"/>
          </a:p>
          <a:p>
            <a:r>
              <a:rPr lang="en-US" dirty="0"/>
              <a:t>To calculate the average payload mass carried by booster version F9 v1.1, the following query was used:</a:t>
            </a:r>
          </a:p>
          <a:p>
            <a:pPr marL="0" indent="0">
              <a:buNone/>
            </a:pPr>
            <a:endParaRPr lang="en-US" dirty="0"/>
          </a:p>
          <a:p>
            <a:pPr marL="0" indent="0" algn="ctr">
              <a:buNone/>
            </a:pPr>
            <a:r>
              <a:rPr lang="en-US" dirty="0">
                <a:latin typeface="Simplified Arabic Fixed" panose="02070309020205020404" pitchFamily="49" charset="-78"/>
                <a:cs typeface="Simplified Arabic Fixed" panose="02070309020205020404" pitchFamily="49" charset="-78"/>
              </a:rPr>
              <a:t>%</a:t>
            </a:r>
            <a:r>
              <a:rPr lang="en-US" b="1" dirty="0">
                <a:latin typeface="Simplified Arabic Fixed" panose="02070309020205020404" pitchFamily="49" charset="-78"/>
                <a:cs typeface="Simplified Arabic Fixed" panose="02070309020205020404" pitchFamily="49" charset="-78"/>
              </a:rPr>
              <a:t>sql</a:t>
            </a:r>
            <a:r>
              <a:rPr lang="en-US" dirty="0">
                <a:latin typeface="Simplified Arabic Fixed" panose="02070309020205020404" pitchFamily="49" charset="-78"/>
                <a:cs typeface="Simplified Arabic Fixed" panose="02070309020205020404" pitchFamily="49" charset="-78"/>
              </a:rPr>
              <a:t> select avg(PAYLOAD_MASS__KG_) as average_payload_mass_kg from SPACEXTBL where BOOSTER_VERSION = 'F9 v1.1’</a:t>
            </a:r>
          </a:p>
          <a:p>
            <a:pPr marL="0" indent="0" algn="ctr">
              <a:buNone/>
            </a:pPr>
            <a:endParaRPr lang="en-US" dirty="0">
              <a:latin typeface="Simplified Arabic Fixed" panose="02070309020205020404" pitchFamily="49" charset="-78"/>
              <a:cs typeface="Simplified Arabic Fixed" panose="02070309020205020404" pitchFamily="49" charset="-78"/>
            </a:endParaRPr>
          </a:p>
          <a:p>
            <a:r>
              <a:rPr lang="en-US" dirty="0"/>
              <a:t>The result of the query is shown here and is in units of kilograms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pic>
        <p:nvPicPr>
          <p:cNvPr id="6" name="Picture 5" descr="A picture containing table&#10;&#10;Description automatically generated">
            <a:extLst>
              <a:ext uri="{FF2B5EF4-FFF2-40B4-BE49-F238E27FC236}">
                <a16:creationId xmlns:a16="http://schemas.microsoft.com/office/drawing/2014/main" id="{05CAAF2F-42E6-EB45-8C22-7EFFF47D8AA4}"/>
              </a:ext>
            </a:extLst>
          </p:cNvPr>
          <p:cNvPicPr>
            <a:picLocks noChangeAspect="1"/>
          </p:cNvPicPr>
          <p:nvPr/>
        </p:nvPicPr>
        <p:blipFill>
          <a:blip r:embed="rId2"/>
          <a:stretch>
            <a:fillRect/>
          </a:stretch>
        </p:blipFill>
        <p:spPr>
          <a:xfrm>
            <a:off x="8382352" y="3429000"/>
            <a:ext cx="2808387" cy="102881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2523046"/>
          </a:xfrm>
        </p:spPr>
        <p:txBody>
          <a:bodyPr/>
          <a:lstStyle/>
          <a:p>
            <a:r>
              <a:rPr lang="en-CA" b="1" dirty="0"/>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500"/>
            <a:ext cx="6742137" cy="3416300"/>
          </a:xfrm>
        </p:spPr>
        <p:txBody>
          <a:bodyPr>
            <a:normAutofit lnSpcReduction="10000"/>
          </a:bodyPr>
          <a:lstStyle/>
          <a:p>
            <a:pPr marL="0" indent="0">
              <a:buNone/>
            </a:pPr>
            <a:endParaRPr lang="en-US" dirty="0"/>
          </a:p>
          <a:p>
            <a:r>
              <a:rPr lang="en-US" dirty="0"/>
              <a:t>To find the date when the first successful landing outcome in ground pad, the following query was used:</a:t>
            </a:r>
          </a:p>
          <a:p>
            <a:pPr marL="0" indent="0">
              <a:buNone/>
            </a:pPr>
            <a:endParaRPr lang="en-US" dirty="0"/>
          </a:p>
          <a:p>
            <a:pPr marL="0" indent="0" algn="ctr">
              <a:buNone/>
            </a:pPr>
            <a:r>
              <a:rPr lang="en-US" dirty="0">
                <a:latin typeface="Simplified Arabic Fixed" panose="02070309020205020404" pitchFamily="49" charset="-78"/>
                <a:cs typeface="Simplified Arabic Fixed" panose="02070309020205020404" pitchFamily="49" charset="-78"/>
              </a:rPr>
              <a:t>%</a:t>
            </a:r>
            <a:r>
              <a:rPr lang="en-US" b="1" dirty="0">
                <a:latin typeface="Simplified Arabic Fixed" panose="02070309020205020404" pitchFamily="49" charset="-78"/>
                <a:cs typeface="Simplified Arabic Fixed" panose="02070309020205020404" pitchFamily="49" charset="-78"/>
              </a:rPr>
              <a:t>sql</a:t>
            </a:r>
            <a:r>
              <a:rPr lang="en-US" dirty="0">
                <a:latin typeface="Simplified Arabic Fixed" panose="02070309020205020404" pitchFamily="49" charset="-78"/>
                <a:cs typeface="Simplified Arabic Fixed" panose="02070309020205020404" pitchFamily="49" charset="-78"/>
              </a:rPr>
              <a:t> select min(DATE) as first_successful_landing from SPACEXTBL where LANDING__OUTCOME = 'Success (ground pad)’</a:t>
            </a:r>
          </a:p>
          <a:p>
            <a:pPr marL="0" indent="0" algn="ctr">
              <a:buNone/>
            </a:pPr>
            <a:endParaRPr lang="en-US" dirty="0"/>
          </a:p>
          <a:p>
            <a:r>
              <a:rPr lang="en-US" dirty="0"/>
              <a:t>The result of the query is shown here as December 22</a:t>
            </a:r>
            <a:r>
              <a:rPr lang="en-US" baseline="30000" dirty="0"/>
              <a:t>nd</a:t>
            </a:r>
            <a:r>
              <a:rPr lang="en-US" dirty="0"/>
              <a:t>,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Picture 5" descr="Table&#10;&#10;Description automatically generated">
            <a:extLst>
              <a:ext uri="{FF2B5EF4-FFF2-40B4-BE49-F238E27FC236}">
                <a16:creationId xmlns:a16="http://schemas.microsoft.com/office/drawing/2014/main" id="{B204839D-5643-634C-8BC5-9F0C31F3C936}"/>
              </a:ext>
            </a:extLst>
          </p:cNvPr>
          <p:cNvPicPr>
            <a:picLocks noChangeAspect="1"/>
          </p:cNvPicPr>
          <p:nvPr/>
        </p:nvPicPr>
        <p:blipFill>
          <a:blip r:embed="rId2"/>
          <a:stretch>
            <a:fillRect/>
          </a:stretch>
        </p:blipFill>
        <p:spPr>
          <a:xfrm>
            <a:off x="8541822" y="3613611"/>
            <a:ext cx="2495224" cy="103525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ABDB68-E3D5-448E-97D3-06FFEF680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3" name="Freeform 5">
            <a:extLst>
              <a:ext uri="{FF2B5EF4-FFF2-40B4-BE49-F238E27FC236}">
                <a16:creationId xmlns:a16="http://schemas.microsoft.com/office/drawing/2014/main" id="{B8DD7FEB-D9F3-4F5B-982C-36B0664D0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5" name="Freeform 5">
            <a:extLst>
              <a:ext uri="{FF2B5EF4-FFF2-40B4-BE49-F238E27FC236}">
                <a16:creationId xmlns:a16="http://schemas.microsoft.com/office/drawing/2014/main" id="{96BA11E4-0636-4FA9-A836-2A4FB1764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39098" y="629265"/>
            <a:ext cx="6072776" cy="1622322"/>
          </a:xfrm>
        </p:spPr>
        <p:txBody>
          <a:bodyPr>
            <a:normAutofit/>
          </a:bodyPr>
          <a:lstStyle/>
          <a:p>
            <a:pPr>
              <a:lnSpc>
                <a:spcPct val="90000"/>
              </a:lnSpc>
            </a:pPr>
            <a:r>
              <a:rPr lang="en-CA" b="1">
                <a:solidFill>
                  <a:srgbClr val="EBEBEB"/>
                </a:solidFill>
              </a:rPr>
              <a:t>Successful drone ship landing with payload between 4000 and 6000</a:t>
            </a:r>
          </a:p>
        </p:txBody>
      </p:sp>
      <p:sp>
        <p:nvSpPr>
          <p:cNvPr id="17" name="Freeform: Shape 16">
            <a:extLst>
              <a:ext uri="{FF2B5EF4-FFF2-40B4-BE49-F238E27FC236}">
                <a16:creationId xmlns:a16="http://schemas.microsoft.com/office/drawing/2014/main" id="{5681882E-BDD0-4311-AF62-E80196285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pic>
        <p:nvPicPr>
          <p:cNvPr id="6" name="Picture 5" descr="Table&#10;&#10;Description automatically generated">
            <a:extLst>
              <a:ext uri="{FF2B5EF4-FFF2-40B4-BE49-F238E27FC236}">
                <a16:creationId xmlns:a16="http://schemas.microsoft.com/office/drawing/2014/main" id="{303B3AE0-231E-8E44-BD06-14EB98BF487C}"/>
              </a:ext>
            </a:extLst>
          </p:cNvPr>
          <p:cNvPicPr>
            <a:picLocks noChangeAspect="1"/>
          </p:cNvPicPr>
          <p:nvPr/>
        </p:nvPicPr>
        <p:blipFill>
          <a:blip r:embed="rId2"/>
          <a:stretch>
            <a:fillRect/>
          </a:stretch>
        </p:blipFill>
        <p:spPr>
          <a:xfrm>
            <a:off x="8306454" y="402164"/>
            <a:ext cx="1104795" cy="6053671"/>
          </a:xfrm>
          <a:prstGeom prst="rect">
            <a:avLst/>
          </a:prstGeom>
        </p:spPr>
      </p:pic>
      <p:sp>
        <p:nvSpPr>
          <p:cNvPr id="19" name="Rectangle 18">
            <a:extLst>
              <a:ext uri="{FF2B5EF4-FFF2-40B4-BE49-F238E27FC236}">
                <a16:creationId xmlns:a16="http://schemas.microsoft.com/office/drawing/2014/main" id="{EADD3260-4BDA-459B-A162-5E1B897E3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F"/>
                </a:solidFill>
              </a:rPr>
              <a:pPr>
                <a:spcAft>
                  <a:spcPts val="600"/>
                </a:spcAft>
              </a:pPr>
              <a:t>25</a:t>
            </a:fld>
            <a:endParaRPr lang="en-US">
              <a:solidFill>
                <a:srgbClr val="FFFFFF"/>
              </a:solidFill>
            </a:endParaRPr>
          </a:p>
        </p:txBody>
      </p:sp>
      <p:sp>
        <p:nvSpPr>
          <p:cNvPr id="21" name="Oval 20">
            <a:extLst>
              <a:ext uri="{FF2B5EF4-FFF2-40B4-BE49-F238E27FC236}">
                <a16:creationId xmlns:a16="http://schemas.microsoft.com/office/drawing/2014/main" id="{283DA7DD-CA37-4ED7-8710-48E56B063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B92F2E3C-66CD-4DEB-BA14-2A5912B65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39098" y="2251587"/>
            <a:ext cx="6072776" cy="3650449"/>
          </a:xfrm>
        </p:spPr>
        <p:txBody>
          <a:bodyPr anchor="ctr">
            <a:normAutofit lnSpcReduction="10000"/>
          </a:bodyPr>
          <a:lstStyle/>
          <a:p>
            <a:pPr marL="0" indent="0">
              <a:lnSpc>
                <a:spcPct val="90000"/>
              </a:lnSpc>
              <a:buNone/>
            </a:pPr>
            <a:endParaRPr lang="en-US" dirty="0">
              <a:solidFill>
                <a:srgbClr val="FFFFFF"/>
              </a:solidFill>
            </a:endParaRPr>
          </a:p>
          <a:p>
            <a:pPr>
              <a:lnSpc>
                <a:spcPct val="90000"/>
              </a:lnSpc>
            </a:pPr>
            <a:r>
              <a:rPr lang="en-US" dirty="0">
                <a:solidFill>
                  <a:srgbClr val="FFFFFF"/>
                </a:solidFill>
              </a:rPr>
              <a:t>In order to list the names of boosters which have success in drone ship and have payload mass greater than 4000 but less than 6000, the following query was employed:</a:t>
            </a:r>
          </a:p>
          <a:p>
            <a:pPr marL="0" indent="0">
              <a:lnSpc>
                <a:spcPct val="90000"/>
              </a:lnSpc>
              <a:buNone/>
            </a:pPr>
            <a:endParaRPr lang="en-US" dirty="0">
              <a:solidFill>
                <a:srgbClr val="FFFFFF"/>
              </a:solidFill>
            </a:endParaRPr>
          </a:p>
          <a:p>
            <a:pPr marL="0" indent="0" algn="ctr">
              <a:lnSpc>
                <a:spcPct val="90000"/>
              </a:lnSpc>
              <a:buNone/>
            </a:pPr>
            <a:r>
              <a:rPr lang="en-US" dirty="0">
                <a:solidFill>
                  <a:srgbClr val="FFFFFF"/>
                </a:solidFill>
                <a:latin typeface="Simplified Arabic Fixed" panose="02070309020205020404" pitchFamily="49" charset="-78"/>
                <a:cs typeface="Simplified Arabic Fixed" panose="02070309020205020404" pitchFamily="49" charset="-78"/>
              </a:rPr>
              <a:t>%</a:t>
            </a:r>
            <a:r>
              <a:rPr lang="en-US" b="1" dirty="0">
                <a:solidFill>
                  <a:srgbClr val="FFFFFF"/>
                </a:solidFill>
                <a:latin typeface="Simplified Arabic Fixed" panose="02070309020205020404" pitchFamily="49" charset="-78"/>
                <a:cs typeface="Simplified Arabic Fixed" panose="02070309020205020404" pitchFamily="49" charset="-78"/>
              </a:rPr>
              <a:t>sql</a:t>
            </a:r>
            <a:r>
              <a:rPr lang="en-US" dirty="0">
                <a:solidFill>
                  <a:srgbClr val="FFFFFF"/>
                </a:solidFill>
                <a:latin typeface="Simplified Arabic Fixed" panose="02070309020205020404" pitchFamily="49" charset="-78"/>
                <a:cs typeface="Simplified Arabic Fixed" panose="02070309020205020404" pitchFamily="49" charset="-78"/>
              </a:rPr>
              <a:t> select distinct BOOSTER_VERSION from SPACEXTBL where PAYLOAD_MASS__KG_ between 4000 and 6000</a:t>
            </a:r>
          </a:p>
          <a:p>
            <a:pPr>
              <a:lnSpc>
                <a:spcPct val="90000"/>
              </a:lnSpc>
            </a:pPr>
            <a:endParaRPr lang="en-US" dirty="0">
              <a:solidFill>
                <a:srgbClr val="FFFFFF"/>
              </a:solidFill>
            </a:endParaRPr>
          </a:p>
          <a:p>
            <a:pPr>
              <a:lnSpc>
                <a:spcPct val="90000"/>
              </a:lnSpc>
            </a:pPr>
            <a:r>
              <a:rPr lang="en-US" dirty="0">
                <a:solidFill>
                  <a:srgbClr val="FFFFFF"/>
                </a:solidFill>
              </a:rPr>
              <a:t>The result of the query is shown in the long table here</a:t>
            </a:r>
          </a:p>
        </p:txBody>
      </p:sp>
    </p:spTree>
    <p:extLst>
      <p:ext uri="{BB962C8B-B14F-4D97-AF65-F5344CB8AC3E}">
        <p14:creationId xmlns:p14="http://schemas.microsoft.com/office/powerpoint/2010/main" val="63939953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9514340" cy="2330237"/>
          </a:xfrm>
        </p:spPr>
        <p:txBody>
          <a:bodyPr/>
          <a:lstStyle/>
          <a:p>
            <a:r>
              <a:rPr lang="en-CA" b="1" dirty="0"/>
              <a:t>Total number of successful and failed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500"/>
            <a:ext cx="6908391" cy="3232035"/>
          </a:xfrm>
        </p:spPr>
        <p:txBody>
          <a:bodyPr/>
          <a:lstStyle/>
          <a:p>
            <a:pPr marL="0" indent="0">
              <a:buNone/>
            </a:pPr>
            <a:endParaRPr lang="en-US" dirty="0"/>
          </a:p>
          <a:p>
            <a:r>
              <a:rPr lang="en-US" dirty="0"/>
              <a:t>To calculate the total number of successful and failed mission outcomes, the following query was used:</a:t>
            </a:r>
          </a:p>
          <a:p>
            <a:pPr marL="0" indent="0">
              <a:buNone/>
            </a:pPr>
            <a:endParaRPr lang="en-US" dirty="0"/>
          </a:p>
          <a:p>
            <a:pPr marL="0" indent="0" algn="ctr">
              <a:buNone/>
            </a:pPr>
            <a:r>
              <a:rPr lang="en-US" dirty="0">
                <a:latin typeface="Simplified Arabic Fixed" panose="02070309020205020404" pitchFamily="49" charset="-78"/>
                <a:cs typeface="Simplified Arabic Fixed" panose="02070309020205020404" pitchFamily="49" charset="-78"/>
              </a:rPr>
              <a:t>%</a:t>
            </a:r>
            <a:r>
              <a:rPr lang="en-US" b="1" dirty="0">
                <a:latin typeface="Simplified Arabic Fixed" panose="02070309020205020404" pitchFamily="49" charset="-78"/>
                <a:cs typeface="Simplified Arabic Fixed" panose="02070309020205020404" pitchFamily="49" charset="-78"/>
              </a:rPr>
              <a:t>sql</a:t>
            </a:r>
            <a:r>
              <a:rPr lang="en-US" dirty="0">
                <a:latin typeface="Simplified Arabic Fixed" panose="02070309020205020404" pitchFamily="49" charset="-78"/>
                <a:cs typeface="Simplified Arabic Fixed" panose="02070309020205020404" pitchFamily="49" charset="-78"/>
              </a:rPr>
              <a:t> select count(MISSION_OUTCOME) as total_mission_outcomes from SPACEXTBL </a:t>
            </a:r>
          </a:p>
          <a:p>
            <a:pPr marL="0" indent="0">
              <a:buNone/>
            </a:pPr>
            <a:endParaRPr lang="en-US" dirty="0"/>
          </a:p>
          <a:p>
            <a:r>
              <a:rPr lang="en-US" dirty="0"/>
              <a:t>The result of the query is shown here as 101 total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Picture 5" descr="Table&#10;&#10;Description automatically generated">
            <a:extLst>
              <a:ext uri="{FF2B5EF4-FFF2-40B4-BE49-F238E27FC236}">
                <a16:creationId xmlns:a16="http://schemas.microsoft.com/office/drawing/2014/main" id="{A434A261-D232-C944-B478-58CFC071B974}"/>
              </a:ext>
            </a:extLst>
          </p:cNvPr>
          <p:cNvPicPr>
            <a:picLocks noChangeAspect="1"/>
          </p:cNvPicPr>
          <p:nvPr/>
        </p:nvPicPr>
        <p:blipFill>
          <a:blip r:embed="rId2"/>
          <a:stretch>
            <a:fillRect/>
          </a:stretch>
        </p:blipFill>
        <p:spPr>
          <a:xfrm>
            <a:off x="8514951" y="3552680"/>
            <a:ext cx="3114136" cy="12520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154954" y="973668"/>
            <a:ext cx="8761413" cy="706964"/>
          </a:xfrm>
        </p:spPr>
        <p:txBody>
          <a:bodyPr>
            <a:normAutofit/>
          </a:bodyPr>
          <a:lstStyle/>
          <a:p>
            <a:r>
              <a:rPr lang="en-CA" b="1">
                <a:solidFill>
                  <a:srgbClr val="EBEBEB"/>
                </a:solidFill>
              </a:rPr>
              <a:t>Boosters carried </a:t>
            </a:r>
            <a:r>
              <a:rPr lang="en-US" b="1">
                <a:solidFill>
                  <a:srgbClr val="EBEBEB"/>
                </a:solidFill>
              </a:rPr>
              <a:t>maximum</a:t>
            </a:r>
            <a:r>
              <a:rPr lang="en-US">
                <a:solidFill>
                  <a:srgbClr val="EBEBEB"/>
                </a:solidFill>
              </a:rPr>
              <a:t> </a:t>
            </a:r>
            <a:r>
              <a:rPr lang="en-CA" b="1">
                <a:solidFill>
                  <a:srgbClr val="EBEBEB"/>
                </a:solidFill>
              </a:rPr>
              <a:t>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F"/>
                </a:solidFill>
              </a:rPr>
              <a:pPr>
                <a:spcAft>
                  <a:spcPts val="600"/>
                </a:spcAft>
              </a:pPr>
              <a:t>27</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500"/>
            <a:ext cx="6397313" cy="3416300"/>
          </a:xfrm>
        </p:spPr>
        <p:txBody>
          <a:bodyPr anchor="ctr">
            <a:normAutofit/>
          </a:bodyPr>
          <a:lstStyle/>
          <a:p>
            <a:pPr marL="0" indent="0">
              <a:lnSpc>
                <a:spcPct val="90000"/>
              </a:lnSpc>
              <a:buNone/>
            </a:pPr>
            <a:endParaRPr lang="en-US" sz="1700" dirty="0"/>
          </a:p>
          <a:p>
            <a:pPr>
              <a:lnSpc>
                <a:spcPct val="90000"/>
              </a:lnSpc>
            </a:pPr>
            <a:r>
              <a:rPr lang="en-US" sz="1700" dirty="0"/>
              <a:t>To list the names of the booster which have carried the maximum payload mass, the following query was employed:</a:t>
            </a:r>
          </a:p>
          <a:p>
            <a:pPr marL="0" indent="0">
              <a:lnSpc>
                <a:spcPct val="90000"/>
              </a:lnSpc>
              <a:buNone/>
            </a:pPr>
            <a:endParaRPr lang="en-US" sz="1700" dirty="0"/>
          </a:p>
          <a:p>
            <a:pPr marL="400050" lvl="1" indent="0">
              <a:lnSpc>
                <a:spcPct val="90000"/>
              </a:lnSpc>
              <a:buNone/>
            </a:pPr>
            <a:r>
              <a:rPr lang="en-US" dirty="0">
                <a:latin typeface="Simplified Arabic Fixed" panose="02070309020205020404" pitchFamily="49" charset="-78"/>
                <a:cs typeface="Simplified Arabic Fixed" panose="02070309020205020404" pitchFamily="49" charset="-78"/>
              </a:rPr>
              <a:t>%</a:t>
            </a:r>
            <a:r>
              <a:rPr lang="en-US" b="1" dirty="0">
                <a:latin typeface="Simplified Arabic Fixed" panose="02070309020205020404" pitchFamily="49" charset="-78"/>
                <a:cs typeface="Simplified Arabic Fixed" panose="02070309020205020404" pitchFamily="49" charset="-78"/>
              </a:rPr>
              <a:t>sql</a:t>
            </a:r>
            <a:r>
              <a:rPr lang="en-US" dirty="0">
                <a:latin typeface="Simplified Arabic Fixed" panose="02070309020205020404" pitchFamily="49" charset="-78"/>
                <a:cs typeface="Simplified Arabic Fixed" panose="02070309020205020404" pitchFamily="49" charset="-78"/>
              </a:rPr>
              <a:t> select distinct BOOSTER_VERSION, PAYLOAD_MASS__KG_ from SPACEXTBL where PAYLOAD_MASS__KG_ = (select max(PAYLOAD_MASS__KG_) from SPACEXTBL)</a:t>
            </a:r>
          </a:p>
          <a:p>
            <a:pPr marL="0" indent="0">
              <a:lnSpc>
                <a:spcPct val="90000"/>
              </a:lnSpc>
              <a:buNone/>
            </a:pPr>
            <a:endParaRPr lang="en-US" sz="1700" dirty="0"/>
          </a:p>
          <a:p>
            <a:pPr>
              <a:lnSpc>
                <a:spcPct val="90000"/>
              </a:lnSpc>
            </a:pPr>
            <a:r>
              <a:rPr lang="en-US" sz="1700" dirty="0"/>
              <a:t>The result of the query is shown in the table to the right</a:t>
            </a:r>
          </a:p>
        </p:txBody>
      </p:sp>
      <p:pic>
        <p:nvPicPr>
          <p:cNvPr id="6" name="Picture 5" descr="Table&#10;&#10;Description automatically generated">
            <a:extLst>
              <a:ext uri="{FF2B5EF4-FFF2-40B4-BE49-F238E27FC236}">
                <a16:creationId xmlns:a16="http://schemas.microsoft.com/office/drawing/2014/main" id="{341BE724-C31E-4045-9F1F-9ACB82B9CC95}"/>
              </a:ext>
            </a:extLst>
          </p:cNvPr>
          <p:cNvPicPr>
            <a:picLocks noChangeAspect="1"/>
          </p:cNvPicPr>
          <p:nvPr/>
        </p:nvPicPr>
        <p:blipFill>
          <a:blip r:embed="rId2"/>
          <a:stretch>
            <a:fillRect/>
          </a:stretch>
        </p:blipFill>
        <p:spPr>
          <a:xfrm>
            <a:off x="8494094" y="2775951"/>
            <a:ext cx="2345702" cy="3373018"/>
          </a:xfrm>
          <a:prstGeom prst="roundRect">
            <a:avLst>
              <a:gd name="adj" fmla="val 1858"/>
            </a:avLst>
          </a:prstGeom>
          <a:effectLst/>
        </p:spPr>
      </p:pic>
    </p:spTree>
    <p:extLst>
      <p:ext uri="{BB962C8B-B14F-4D97-AF65-F5344CB8AC3E}">
        <p14:creationId xmlns:p14="http://schemas.microsoft.com/office/powerpoint/2010/main" val="3566646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154954" y="973668"/>
            <a:ext cx="8761413" cy="706964"/>
          </a:xfrm>
        </p:spPr>
        <p:txBody>
          <a:bodyPr>
            <a:normAutofit/>
          </a:bodyPr>
          <a:lstStyle/>
          <a:p>
            <a:r>
              <a:rPr lang="en-CA" b="1">
                <a:solidFill>
                  <a:srgbClr val="EBEBEB"/>
                </a:solidFill>
              </a:rPr>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F"/>
                </a:solidFill>
              </a:rPr>
              <a:pPr>
                <a:spcAft>
                  <a:spcPts val="600"/>
                </a:spcAft>
              </a:pPr>
              <a:t>28</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500"/>
            <a:ext cx="5211979" cy="3416300"/>
          </a:xfrm>
        </p:spPr>
        <p:txBody>
          <a:bodyPr anchor="ctr">
            <a:normAutofit lnSpcReduction="10000"/>
          </a:bodyPr>
          <a:lstStyle/>
          <a:p>
            <a:pPr marL="0" indent="0">
              <a:lnSpc>
                <a:spcPct val="90000"/>
              </a:lnSpc>
              <a:buNone/>
            </a:pPr>
            <a:endParaRPr lang="en-US" sz="1500"/>
          </a:p>
          <a:p>
            <a:pPr>
              <a:lnSpc>
                <a:spcPct val="90000"/>
              </a:lnSpc>
            </a:pPr>
            <a:r>
              <a:rPr lang="en-US" sz="1500"/>
              <a:t>To list the records which will display the month names, failure landing outcomes in drone ship, booster versions, and launch site for the months in the year 2015, the following query was used:</a:t>
            </a:r>
          </a:p>
          <a:p>
            <a:pPr marL="0" indent="0">
              <a:lnSpc>
                <a:spcPct val="90000"/>
              </a:lnSpc>
              <a:buNone/>
            </a:pPr>
            <a:endParaRPr lang="en-US" sz="1500"/>
          </a:p>
          <a:p>
            <a:pPr marL="400050" lvl="1" indent="0">
              <a:lnSpc>
                <a:spcPct val="90000"/>
              </a:lnSpc>
              <a:buNone/>
            </a:pPr>
            <a:r>
              <a:rPr lang="en-US" sz="1500">
                <a:latin typeface="Simplified Arabic Fixed" panose="02070309020205020404" pitchFamily="49" charset="-78"/>
                <a:cs typeface="Simplified Arabic Fixed" panose="02070309020205020404" pitchFamily="49" charset="-78"/>
              </a:rPr>
              <a:t>%</a:t>
            </a:r>
            <a:r>
              <a:rPr lang="en-US" sz="1500" b="1">
                <a:latin typeface="Simplified Arabic Fixed" panose="02070309020205020404" pitchFamily="49" charset="-78"/>
                <a:cs typeface="Simplified Arabic Fixed" panose="02070309020205020404" pitchFamily="49" charset="-78"/>
              </a:rPr>
              <a:t>sql</a:t>
            </a:r>
            <a:r>
              <a:rPr lang="en-US" sz="1500">
                <a:latin typeface="Simplified Arabic Fixed" panose="02070309020205020404" pitchFamily="49" charset="-78"/>
                <a:cs typeface="Simplified Arabic Fixed" panose="02070309020205020404" pitchFamily="49" charset="-78"/>
              </a:rPr>
              <a:t> select monthname(DATE) as "month", year(DATE) as "year", LANDING__OUTCOME, BOOSTER_VERSION, LAUNCH_SITE from SPACEXTBL where LANDING__OUTCOME = 'Failure (drone ship)' and year(DATE) = '2015’</a:t>
            </a:r>
          </a:p>
          <a:p>
            <a:pPr marL="0" indent="0">
              <a:lnSpc>
                <a:spcPct val="90000"/>
              </a:lnSpc>
              <a:buNone/>
            </a:pPr>
            <a:endParaRPr lang="en-US" sz="1500">
              <a:latin typeface="Simplified Arabic Fixed" panose="02070309020205020404" pitchFamily="49" charset="-78"/>
              <a:cs typeface="Simplified Arabic Fixed" panose="02070309020205020404" pitchFamily="49" charset="-78"/>
            </a:endParaRPr>
          </a:p>
          <a:p>
            <a:pPr>
              <a:lnSpc>
                <a:spcPct val="90000"/>
              </a:lnSpc>
            </a:pPr>
            <a:r>
              <a:rPr lang="en-US" sz="1500"/>
              <a:t>The resulting table is shown here</a:t>
            </a:r>
          </a:p>
        </p:txBody>
      </p:sp>
      <p:pic>
        <p:nvPicPr>
          <p:cNvPr id="6" name="Picture 5" descr="Table&#10;&#10;Description automatically generated">
            <a:extLst>
              <a:ext uri="{FF2B5EF4-FFF2-40B4-BE49-F238E27FC236}">
                <a16:creationId xmlns:a16="http://schemas.microsoft.com/office/drawing/2014/main" id="{98495531-DEE9-0741-A359-56D63D857443}"/>
              </a:ext>
            </a:extLst>
          </p:cNvPr>
          <p:cNvPicPr>
            <a:picLocks noChangeAspect="1"/>
          </p:cNvPicPr>
          <p:nvPr/>
        </p:nvPicPr>
        <p:blipFill>
          <a:blip r:embed="rId2"/>
          <a:stretch>
            <a:fillRect/>
          </a:stretch>
        </p:blipFill>
        <p:spPr>
          <a:xfrm>
            <a:off x="6798733" y="3825718"/>
            <a:ext cx="4345024" cy="967628"/>
          </a:xfrm>
          <a:prstGeom prst="roundRect">
            <a:avLst>
              <a:gd name="adj" fmla="val 1858"/>
            </a:avLst>
          </a:prstGeom>
          <a:effectLst/>
        </p:spPr>
      </p:pic>
    </p:spTree>
    <p:extLst>
      <p:ext uri="{BB962C8B-B14F-4D97-AF65-F5344CB8AC3E}">
        <p14:creationId xmlns:p14="http://schemas.microsoft.com/office/powerpoint/2010/main" val="1398439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154954" y="973668"/>
            <a:ext cx="8761413" cy="706964"/>
          </a:xfrm>
        </p:spPr>
        <p:txBody>
          <a:bodyPr>
            <a:normAutofit/>
          </a:bodyPr>
          <a:lstStyle/>
          <a:p>
            <a:pPr>
              <a:lnSpc>
                <a:spcPct val="90000"/>
              </a:lnSpc>
            </a:pPr>
            <a:r>
              <a:rPr lang="en-CA" sz="2300" b="1">
                <a:solidFill>
                  <a:srgbClr val="EBEBEB"/>
                </a:solidFill>
              </a:rPr>
              <a:t>Rank success count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F"/>
                </a:solidFill>
              </a:rPr>
              <a:pPr>
                <a:spcAft>
                  <a:spcPts val="600"/>
                </a:spcAft>
              </a:pPr>
              <a:t>29</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4" y="2603500"/>
            <a:ext cx="6397313" cy="3416300"/>
          </a:xfrm>
        </p:spPr>
        <p:txBody>
          <a:bodyPr anchor="ctr">
            <a:normAutofit lnSpcReduction="10000"/>
          </a:bodyPr>
          <a:lstStyle/>
          <a:p>
            <a:pPr marL="0" indent="0">
              <a:lnSpc>
                <a:spcPct val="90000"/>
              </a:lnSpc>
              <a:buNone/>
            </a:pPr>
            <a:endParaRPr lang="en-US" sz="1700"/>
          </a:p>
          <a:p>
            <a:pPr>
              <a:lnSpc>
                <a:spcPct val="90000"/>
              </a:lnSpc>
            </a:pPr>
            <a:r>
              <a:rPr lang="en-US" sz="1700"/>
              <a:t>In order to rank the count of successful landing outcomes between the date 2010-06-04 and 2017-03-20 in descending order, the following query was used:</a:t>
            </a:r>
          </a:p>
          <a:p>
            <a:pPr marL="0" indent="0">
              <a:lnSpc>
                <a:spcPct val="90000"/>
              </a:lnSpc>
              <a:buNone/>
            </a:pPr>
            <a:endParaRPr lang="en-US" sz="1700"/>
          </a:p>
          <a:p>
            <a:pPr marL="400050" lvl="1" indent="0">
              <a:lnSpc>
                <a:spcPct val="90000"/>
              </a:lnSpc>
              <a:buNone/>
            </a:pPr>
            <a:r>
              <a:rPr lang="en-US" sz="1700">
                <a:latin typeface="Simplified Arabic Fixed" panose="02070309020205020404" pitchFamily="49" charset="-78"/>
                <a:cs typeface="Simplified Arabic Fixed" panose="02070309020205020404" pitchFamily="49" charset="-78"/>
              </a:rPr>
              <a:t>%%</a:t>
            </a:r>
            <a:r>
              <a:rPr lang="en-US" sz="1700" b="1">
                <a:latin typeface="Simplified Arabic Fixed" panose="02070309020205020404" pitchFamily="49" charset="-78"/>
                <a:cs typeface="Simplified Arabic Fixed" panose="02070309020205020404" pitchFamily="49" charset="-78"/>
              </a:rPr>
              <a:t>sql</a:t>
            </a:r>
            <a:r>
              <a:rPr lang="en-US" sz="1700">
                <a:latin typeface="Simplified Arabic Fixed" panose="02070309020205020404" pitchFamily="49" charset="-78"/>
                <a:cs typeface="Simplified Arabic Fixed" panose="02070309020205020404" pitchFamily="49" charset="-78"/>
              </a:rPr>
              <a:t> select LANDING__OUTCOME, count(*) as "count" from SPACEXTBL where LANDING__OUTCOME like 'Success%' and DATE between '2010-06-04' and '2017-03-20' group by LANDING__OUTCOME order by count(*) desc</a:t>
            </a:r>
          </a:p>
          <a:p>
            <a:pPr marL="0" indent="0">
              <a:lnSpc>
                <a:spcPct val="90000"/>
              </a:lnSpc>
              <a:buNone/>
            </a:pPr>
            <a:endParaRPr lang="en-US" sz="1700"/>
          </a:p>
          <a:p>
            <a:pPr>
              <a:lnSpc>
                <a:spcPct val="90000"/>
              </a:lnSpc>
            </a:pPr>
            <a:r>
              <a:rPr lang="en-US" sz="1700"/>
              <a:t>The resulting table is shown here </a:t>
            </a:r>
          </a:p>
        </p:txBody>
      </p:sp>
      <p:pic>
        <p:nvPicPr>
          <p:cNvPr id="6" name="Picture 5" descr="Table&#10;&#10;Description automatically generated">
            <a:extLst>
              <a:ext uri="{FF2B5EF4-FFF2-40B4-BE49-F238E27FC236}">
                <a16:creationId xmlns:a16="http://schemas.microsoft.com/office/drawing/2014/main" id="{7EF52599-B75A-D046-9C91-2E9C9F261DBA}"/>
              </a:ext>
            </a:extLst>
          </p:cNvPr>
          <p:cNvPicPr>
            <a:picLocks noChangeAspect="1"/>
          </p:cNvPicPr>
          <p:nvPr/>
        </p:nvPicPr>
        <p:blipFill>
          <a:blip r:embed="rId2"/>
          <a:stretch>
            <a:fillRect/>
          </a:stretch>
        </p:blipFill>
        <p:spPr>
          <a:xfrm>
            <a:off x="8020571" y="3535972"/>
            <a:ext cx="3080048" cy="1547120"/>
          </a:xfrm>
          <a:prstGeom prst="roundRect">
            <a:avLst>
              <a:gd name="adj" fmla="val 1858"/>
            </a:avLst>
          </a:prstGeom>
          <a:effectLst/>
        </p:spPr>
      </p:pic>
    </p:spTree>
    <p:extLst>
      <p:ext uri="{BB962C8B-B14F-4D97-AF65-F5344CB8AC3E}">
        <p14:creationId xmlns:p14="http://schemas.microsoft.com/office/powerpoint/2010/main" val="397516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8" name="Rectangle 27">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2" name="Freeform: Shape 31">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4"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300">
                <a:solidFill>
                  <a:schemeClr val="tx1"/>
                </a:solidFill>
              </a:rPr>
              <a:t>Executive Summary</a:t>
            </a:r>
          </a:p>
        </p:txBody>
      </p:sp>
      <p:pic>
        <p:nvPicPr>
          <p:cNvPr id="12" name="Content Placeholder 11" descr="Child with glasses reading">
            <a:extLst>
              <a:ext uri="{FF2B5EF4-FFF2-40B4-BE49-F238E27FC236}">
                <a16:creationId xmlns:a16="http://schemas.microsoft.com/office/drawing/2014/main" id="{A3FC23DC-5F16-C34E-A5DC-0EFC9BE807C4}"/>
              </a:ext>
            </a:extLst>
          </p:cNvPr>
          <p:cNvPicPr>
            <a:picLocks noGrp="1" noChangeAspect="1"/>
          </p:cNvPicPr>
          <p:nvPr>
            <p:ph sz="half" idx="1"/>
          </p:nvPr>
        </p:nvPicPr>
        <p:blipFill rotWithShape="1">
          <a:blip r:embed="rId4"/>
          <a:srcRect l="6872" r="11873" b="1"/>
          <a:stretch/>
        </p:blipFill>
        <p:spPr>
          <a:xfrm>
            <a:off x="5194607" y="803751"/>
            <a:ext cx="6391533" cy="5250498"/>
          </a:xfrm>
          <a:prstGeom prst="rect">
            <a:avLst/>
          </a:prstGeom>
        </p:spPr>
      </p:pic>
      <p:sp>
        <p:nvSpPr>
          <p:cNvPr id="36" name="Rectangle 35">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2">
            <a:extLst>
              <a:ext uri="{FF2B5EF4-FFF2-40B4-BE49-F238E27FC236}">
                <a16:creationId xmlns:a16="http://schemas.microsoft.com/office/drawing/2014/main" id="{A41CA137-23BE-D343-A99F-678FC4485915}"/>
              </a:ext>
            </a:extLst>
          </p:cNvPr>
          <p:cNvSpPr txBox="1">
            <a:spLocks/>
          </p:cNvSpPr>
          <p:nvPr/>
        </p:nvSpPr>
        <p:spPr>
          <a:xfrm>
            <a:off x="1154955" y="2120900"/>
            <a:ext cx="3133726" cy="3898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defTabSz="457200">
              <a:buClr>
                <a:schemeClr val="accent1"/>
              </a:buClr>
              <a:buSzPct val="80000"/>
              <a:buFont typeface="Wingdings 3" charset="2"/>
              <a:buChar char=""/>
            </a:pPr>
            <a:endParaRPr lang="en-US" sz="1100" dirty="0">
              <a:solidFill>
                <a:schemeClr val="tx1"/>
              </a:solidFill>
              <a:latin typeface="+mn-lt"/>
            </a:endParaRPr>
          </a:p>
          <a:p>
            <a:pPr defTabSz="457200">
              <a:buClr>
                <a:schemeClr val="accent1"/>
              </a:buClr>
              <a:buSzPct val="80000"/>
              <a:buFont typeface="Wingdings 3" charset="2"/>
              <a:buChar char=""/>
            </a:pPr>
            <a:r>
              <a:rPr lang="en-US" sz="1100" dirty="0">
                <a:solidFill>
                  <a:schemeClr val="tx1"/>
                </a:solidFill>
                <a:latin typeface="+mn-lt"/>
              </a:rPr>
              <a:t>The methodologies used in project include data collection using web scraping, wrangling to clean the data, data analysis using SQL as well as different types data visualization using python, including plots charts and maps, and an interactive dashboard was created for further analysis and visualization. Machine learning methods were used to produce predictive models, evaluated and validated on testing data. </a:t>
            </a:r>
          </a:p>
          <a:p>
            <a:pPr defTabSz="457200">
              <a:buClr>
                <a:schemeClr val="accent1"/>
              </a:buClr>
              <a:buSzPct val="80000"/>
              <a:buFont typeface="Wingdings 3" charset="2"/>
              <a:buChar char=""/>
            </a:pPr>
            <a:r>
              <a:rPr lang="en-US" sz="1100" dirty="0">
                <a:solidFill>
                  <a:schemeClr val="tx1"/>
                </a:solidFill>
                <a:latin typeface="+mn-lt"/>
              </a:rPr>
              <a:t>The machine learning models were produced in order to predict whether a first stage will land. The decision tree model showed the highest testing accuracy at 88%.</a:t>
            </a:r>
          </a:p>
        </p:txBody>
      </p:sp>
      <p:sp>
        <p:nvSpPr>
          <p:cNvPr id="42"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solidFill>
                  <a:srgbClr val="FFFFFF"/>
                </a:solidFill>
              </a:rPr>
              <a:pPr defTabSz="914400">
                <a:spcAft>
                  <a:spcPts val="600"/>
                </a:spcAft>
              </a:pPr>
              <a:t>3</a:t>
            </a:fld>
            <a:endParaRPr lang="en-US">
              <a:solidFill>
                <a:srgbClr val="FFFFFF"/>
              </a:solidFill>
            </a:endParaRPr>
          </a:p>
        </p:txBody>
      </p:sp>
    </p:spTree>
    <p:extLst>
      <p:ext uri="{BB962C8B-B14F-4D97-AF65-F5344CB8AC3E}">
        <p14:creationId xmlns:p14="http://schemas.microsoft.com/office/powerpoint/2010/main" val="88607317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10">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14">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6" name="Picture 5" descr="Digital financial graphs in 3D">
            <a:extLst>
              <a:ext uri="{FF2B5EF4-FFF2-40B4-BE49-F238E27FC236}">
                <a16:creationId xmlns:a16="http://schemas.microsoft.com/office/drawing/2014/main" id="{2B327DDA-41AE-694A-94DD-0B5721E3C268}"/>
              </a:ext>
            </a:extLst>
          </p:cNvPr>
          <p:cNvPicPr>
            <a:picLocks noChangeAspect="1"/>
          </p:cNvPicPr>
          <p:nvPr/>
        </p:nvPicPr>
        <p:blipFill rotWithShape="1">
          <a:blip r:embed="rId3"/>
          <a:srcRect l="30936" r="5708" b="-1"/>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25"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dirty="0"/>
              <a:t>Interactive Map with Folium</a:t>
            </a:r>
          </a:p>
        </p:txBody>
      </p:sp>
      <p:sp>
        <p:nvSpPr>
          <p:cNvPr id="21" name="Rectangle 20">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smtClean="0"/>
              <a:pPr defTabSz="914400">
                <a:spcAft>
                  <a:spcPts val="600"/>
                </a:spcAft>
              </a:pPr>
              <a:t>30</a:t>
            </a:fld>
            <a:endParaRPr lang="en-US"/>
          </a:p>
        </p:txBody>
      </p:sp>
    </p:spTree>
    <p:extLst>
      <p:ext uri="{BB962C8B-B14F-4D97-AF65-F5344CB8AC3E}">
        <p14:creationId xmlns:p14="http://schemas.microsoft.com/office/powerpoint/2010/main" val="10233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2523046"/>
          </a:xfrm>
        </p:spPr>
        <p:txBody>
          <a:bodyPr/>
          <a:lstStyle/>
          <a:p>
            <a:r>
              <a:rPr lang="en-US" dirty="0"/>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normAutofit fontScale="92500" lnSpcReduction="10000"/>
          </a:bodyPr>
          <a:lstStyle/>
          <a:p>
            <a:r>
              <a:rPr lang="en-US" dirty="0"/>
              <a:t>Several map objects such as markers, circles, lines were created and added to a folium map. These were used to mark and label launch sites that SpaceX uses. Using the Folium map to gain insight into the data was fun! </a:t>
            </a:r>
          </a:p>
          <a:p>
            <a:pPr marL="0" indent="0">
              <a:buNone/>
            </a:pPr>
            <a:endParaRPr lang="en-US" dirty="0"/>
          </a:p>
          <a:p>
            <a:r>
              <a:rPr lang="en-US" dirty="0"/>
              <a:t>Markers were used to label locations on the map and to make these locations easy to spot from any zoom level. Circles were used to encircle the specific areas being marked off making them easy to spot and providing for a reference radial distance. Lines were used to mark distances calculated between sets of location coordinates.</a:t>
            </a:r>
          </a:p>
          <a:p>
            <a:pPr marL="0" indent="0">
              <a:buNone/>
            </a:pPr>
            <a:endParaRPr lang="en-US" dirty="0"/>
          </a:p>
          <a:p>
            <a:pPr marL="0" indent="0" algn="ctr">
              <a:buNone/>
            </a:pPr>
            <a:r>
              <a:rPr lang="en-US" sz="1100" dirty="0"/>
              <a:t>https://github.com/TonyLikesPhysics/TonyLikesData/blob/main/Data%20Science%20Professional%20Certificate/SpaceX/</a:t>
            </a:r>
            <a:r>
              <a:rPr lang="en-US" sz="1100" dirty="0" err="1"/>
              <a:t>lab_jupyter_launch_site_location.ipynb</a:t>
            </a:r>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31</a:t>
            </a:fld>
            <a:endParaRPr lang="en-US"/>
          </a:p>
        </p:txBody>
      </p:sp>
    </p:spTree>
    <p:extLst>
      <p:ext uri="{BB962C8B-B14F-4D97-AF65-F5344CB8AC3E}">
        <p14:creationId xmlns:p14="http://schemas.microsoft.com/office/powerpoint/2010/main" val="148114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3" name="Freeform: Shape 12">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5"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1154955" y="973668"/>
            <a:ext cx="2942210" cy="1020232"/>
          </a:xfrm>
        </p:spPr>
        <p:txBody>
          <a:bodyPr>
            <a:normAutofit/>
          </a:bodyPr>
          <a:lstStyle/>
          <a:p>
            <a:pPr>
              <a:lnSpc>
                <a:spcPct val="90000"/>
              </a:lnSpc>
            </a:pPr>
            <a:r>
              <a:rPr lang="en-US" sz="2800">
                <a:solidFill>
                  <a:schemeClr val="tx1"/>
                </a:solidFill>
              </a:rPr>
              <a:t>Global View of Launch Sites</a:t>
            </a:r>
          </a:p>
        </p:txBody>
      </p:sp>
      <p:pic>
        <p:nvPicPr>
          <p:cNvPr id="6" name="Picture 5" descr="Map&#10;&#10;Description automatically generated">
            <a:extLst>
              <a:ext uri="{FF2B5EF4-FFF2-40B4-BE49-F238E27FC236}">
                <a16:creationId xmlns:a16="http://schemas.microsoft.com/office/drawing/2014/main" id="{83BA46A3-3E19-1F43-91CF-334556EEDDB3}"/>
              </a:ext>
            </a:extLst>
          </p:cNvPr>
          <p:cNvPicPr>
            <a:picLocks noChangeAspect="1"/>
          </p:cNvPicPr>
          <p:nvPr/>
        </p:nvPicPr>
        <p:blipFill rotWithShape="1">
          <a:blip r:embed="rId2"/>
          <a:srcRect l="8660" r="20734" b="-2"/>
          <a:stretch/>
        </p:blipFill>
        <p:spPr>
          <a:xfrm>
            <a:off x="5194607" y="803751"/>
            <a:ext cx="6391533" cy="5250498"/>
          </a:xfrm>
          <a:prstGeom prst="rect">
            <a:avLst/>
          </a:prstGeom>
        </p:spPr>
      </p:pic>
      <p:sp>
        <p:nvSpPr>
          <p:cNvPr id="17" name="Rectangle 16">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1154955" y="2120900"/>
            <a:ext cx="3133726" cy="3898900"/>
          </a:xfrm>
        </p:spPr>
        <p:txBody>
          <a:bodyPr>
            <a:normAutofit/>
          </a:bodyPr>
          <a:lstStyle/>
          <a:p>
            <a:pPr marL="0" indent="0">
              <a:buNone/>
            </a:pPr>
            <a:endParaRPr lang="en-US">
              <a:solidFill>
                <a:schemeClr val="tx1"/>
              </a:solidFill>
            </a:endParaRPr>
          </a:p>
          <a:p>
            <a:r>
              <a:rPr lang="en-US">
                <a:solidFill>
                  <a:schemeClr val="tx1"/>
                </a:solidFill>
              </a:rPr>
              <a:t>This view of the map shows how the marker objects make the sites on the map easy to see even from a global view</a:t>
            </a:r>
          </a:p>
          <a:p>
            <a:r>
              <a:rPr lang="en-US">
                <a:solidFill>
                  <a:schemeClr val="tx1"/>
                </a:solidFill>
              </a:rPr>
              <a:t>The marker labels were given different colors to make them easy to differentiate</a:t>
            </a:r>
          </a:p>
          <a:p>
            <a:endParaRPr lang="en-US">
              <a:solidFill>
                <a:schemeClr val="tx1"/>
              </a:solidFill>
            </a:endParaRPr>
          </a:p>
        </p:txBody>
      </p:sp>
      <p:sp>
        <p:nvSpPr>
          <p:cNvPr id="23"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F"/>
                </a:solidFill>
              </a:rPr>
              <a:pPr>
                <a:spcAft>
                  <a:spcPts val="600"/>
                </a:spcAft>
              </a:pPr>
              <a:t>32</a:t>
            </a:fld>
            <a:endParaRPr lang="en-US">
              <a:solidFill>
                <a:srgbClr val="FFFFFF"/>
              </a:solidFill>
            </a:endParaRPr>
          </a:p>
        </p:txBody>
      </p:sp>
    </p:spTree>
    <p:extLst>
      <p:ext uri="{BB962C8B-B14F-4D97-AF65-F5344CB8AC3E}">
        <p14:creationId xmlns:p14="http://schemas.microsoft.com/office/powerpoint/2010/main" val="98167177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3" name="Freeform: Shape 12">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5"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1154955" y="973668"/>
            <a:ext cx="2942210" cy="1020232"/>
          </a:xfrm>
        </p:spPr>
        <p:txBody>
          <a:bodyPr>
            <a:normAutofit/>
          </a:bodyPr>
          <a:lstStyle/>
          <a:p>
            <a:pPr>
              <a:lnSpc>
                <a:spcPct val="90000"/>
              </a:lnSpc>
            </a:pPr>
            <a:r>
              <a:rPr lang="en-US" sz="3100">
                <a:solidFill>
                  <a:schemeClr val="tx1"/>
                </a:solidFill>
              </a:rPr>
              <a:t>Launch Record Labels</a:t>
            </a:r>
          </a:p>
        </p:txBody>
      </p:sp>
      <p:pic>
        <p:nvPicPr>
          <p:cNvPr id="6" name="Picture 5" descr="A picture containing sky, day&#10;&#10;Description automatically generated">
            <a:extLst>
              <a:ext uri="{FF2B5EF4-FFF2-40B4-BE49-F238E27FC236}">
                <a16:creationId xmlns:a16="http://schemas.microsoft.com/office/drawing/2014/main" id="{747B03AC-5077-B04F-9C17-AB8CA76E782D}"/>
              </a:ext>
            </a:extLst>
          </p:cNvPr>
          <p:cNvPicPr>
            <a:picLocks noChangeAspect="1"/>
          </p:cNvPicPr>
          <p:nvPr/>
        </p:nvPicPr>
        <p:blipFill rotWithShape="1">
          <a:blip r:embed="rId2"/>
          <a:srcRect r="14483"/>
          <a:stretch/>
        </p:blipFill>
        <p:spPr>
          <a:xfrm>
            <a:off x="5194607" y="803751"/>
            <a:ext cx="6391533" cy="5250498"/>
          </a:xfrm>
          <a:prstGeom prst="rect">
            <a:avLst/>
          </a:prstGeom>
        </p:spPr>
      </p:pic>
      <p:sp>
        <p:nvSpPr>
          <p:cNvPr id="17" name="Rectangle 16">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1154955" y="2120900"/>
            <a:ext cx="3133726" cy="3898900"/>
          </a:xfrm>
        </p:spPr>
        <p:txBody>
          <a:bodyPr>
            <a:normAutofit lnSpcReduction="10000"/>
          </a:bodyPr>
          <a:lstStyle/>
          <a:p>
            <a:pPr marL="0" indent="0">
              <a:buNone/>
            </a:pPr>
            <a:endParaRPr lang="en-US" dirty="0">
              <a:solidFill>
                <a:schemeClr val="tx1"/>
              </a:solidFill>
            </a:endParaRPr>
          </a:p>
          <a:p>
            <a:r>
              <a:rPr lang="en-US" dirty="0">
                <a:solidFill>
                  <a:schemeClr val="tx1"/>
                </a:solidFill>
              </a:rPr>
              <a:t>The picture shown here illustrates the use of marker clusters to represent a record of both successful and failed launches that can be seen on the map at each site</a:t>
            </a:r>
          </a:p>
          <a:p>
            <a:r>
              <a:rPr lang="en-US" dirty="0">
                <a:solidFill>
                  <a:schemeClr val="tx1"/>
                </a:solidFill>
              </a:rPr>
              <a:t>Adding these elements to the map makes them highly interactive and informative</a:t>
            </a:r>
          </a:p>
          <a:p>
            <a:endParaRPr lang="en-US" dirty="0">
              <a:solidFill>
                <a:schemeClr val="tx1"/>
              </a:solidFill>
            </a:endParaRPr>
          </a:p>
        </p:txBody>
      </p:sp>
      <p:sp>
        <p:nvSpPr>
          <p:cNvPr id="23"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F"/>
                </a:solidFill>
              </a:rPr>
              <a:pPr>
                <a:spcAft>
                  <a:spcPts val="600"/>
                </a:spcAft>
              </a:pPr>
              <a:t>33</a:t>
            </a:fld>
            <a:endParaRPr lang="en-US">
              <a:solidFill>
                <a:srgbClr val="FFFFFF"/>
              </a:solidFill>
            </a:endParaRPr>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6C928EB8-3066-4041-A8C7-F766F56094A3}"/>
              </a:ext>
            </a:extLst>
          </p:cNvPr>
          <p:cNvPicPr>
            <a:picLocks noChangeAspect="1"/>
          </p:cNvPicPr>
          <p:nvPr/>
        </p:nvPicPr>
        <p:blipFill rotWithShape="1">
          <a:blip r:embed="rId2"/>
          <a:srcRect t="11826" r="1" b="6692"/>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22" name="Freeform: Shape 2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1154955" y="4110824"/>
            <a:ext cx="5015258" cy="1908975"/>
          </a:xfrm>
        </p:spPr>
        <p:txBody>
          <a:bodyPr>
            <a:normAutofit/>
          </a:bodyPr>
          <a:lstStyle/>
          <a:p>
            <a:r>
              <a:rPr lang="en-US" dirty="0">
                <a:solidFill>
                  <a:schemeClr val="tx1"/>
                </a:solidFill>
              </a:rPr>
              <a:t>Distance to Railway and City</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6375894" y="4110824"/>
            <a:ext cx="4772509" cy="1908976"/>
          </a:xfrm>
        </p:spPr>
        <p:txBody>
          <a:bodyPr anchor="ctr">
            <a:normAutofit/>
          </a:bodyPr>
          <a:lstStyle/>
          <a:p>
            <a:pPr marL="0" indent="0">
              <a:lnSpc>
                <a:spcPct val="90000"/>
              </a:lnSpc>
              <a:buNone/>
            </a:pPr>
            <a:endParaRPr lang="en-US" sz="1400" dirty="0">
              <a:solidFill>
                <a:schemeClr val="tx1"/>
              </a:solidFill>
            </a:endParaRPr>
          </a:p>
          <a:p>
            <a:pPr>
              <a:lnSpc>
                <a:spcPct val="90000"/>
              </a:lnSpc>
            </a:pPr>
            <a:r>
              <a:rPr lang="en-US" sz="1400" dirty="0">
                <a:solidFill>
                  <a:schemeClr val="tx1"/>
                </a:solidFill>
              </a:rPr>
              <a:t>The distances to what is believed to be the nearest railway and to the nearest large city, Orlando, are calculated using the location coordinates</a:t>
            </a:r>
          </a:p>
          <a:p>
            <a:pPr>
              <a:lnSpc>
                <a:spcPct val="90000"/>
              </a:lnSpc>
            </a:pPr>
            <a:r>
              <a:rPr lang="en-US" sz="1400" dirty="0">
                <a:solidFill>
                  <a:schemeClr val="tx1"/>
                </a:solidFill>
              </a:rPr>
              <a:t>The distances are labeled in kilometers and shown above. Both distances are calculated from Kennedy Space Center launch site</a:t>
            </a:r>
          </a:p>
          <a:p>
            <a:pPr>
              <a:lnSpc>
                <a:spcPct val="90000"/>
              </a:lnSpc>
            </a:pPr>
            <a:endParaRPr lang="en-US" sz="1400" dirty="0">
              <a:solidFill>
                <a:schemeClr val="tx1"/>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211790" y="6335752"/>
            <a:ext cx="838199" cy="430853"/>
          </a:xfrm>
        </p:spPr>
        <p:txBody>
          <a:bodyPr anchor="ctr">
            <a:normAutofit/>
          </a:bodyPr>
          <a:lstStyle/>
          <a:p>
            <a:pPr algn="r">
              <a:spcAft>
                <a:spcPts val="600"/>
              </a:spcAft>
            </a:pPr>
            <a:fld id="{5075537C-CA84-1446-933C-8E9D027F9201}" type="slidenum">
              <a:rPr lang="en-US" sz="1800">
                <a:solidFill>
                  <a:schemeClr val="accent1"/>
                </a:solidFill>
              </a:rPr>
              <a:pPr algn="r">
                <a:spcAft>
                  <a:spcPts val="600"/>
                </a:spcAft>
              </a:pPr>
              <a:t>34</a:t>
            </a:fld>
            <a:endParaRPr lang="en-US" sz="1800">
              <a:solidFill>
                <a:schemeClr val="accent1"/>
              </a:solidFill>
            </a:endParaRPr>
          </a:p>
        </p:txBody>
      </p:sp>
    </p:spTree>
    <p:extLst>
      <p:ext uri="{BB962C8B-B14F-4D97-AF65-F5344CB8AC3E}">
        <p14:creationId xmlns:p14="http://schemas.microsoft.com/office/powerpoint/2010/main" val="23249908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8" name="Picture 7" descr="Digital graphs and numbers in 3D">
            <a:extLst>
              <a:ext uri="{FF2B5EF4-FFF2-40B4-BE49-F238E27FC236}">
                <a16:creationId xmlns:a16="http://schemas.microsoft.com/office/drawing/2014/main" id="{E3293698-EAA4-4E49-BE72-44738C911C58}"/>
              </a:ext>
            </a:extLst>
          </p:cNvPr>
          <p:cNvPicPr>
            <a:picLocks noChangeAspect="1"/>
          </p:cNvPicPr>
          <p:nvPr/>
        </p:nvPicPr>
        <p:blipFill rotWithShape="1">
          <a:blip r:embed="rId4"/>
          <a:srcRect l="29450" r="16157"/>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21"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dirty="0"/>
              <a:t>Building a Dashboard with Plotly Dash</a:t>
            </a:r>
          </a:p>
        </p:txBody>
      </p:sp>
      <p:sp>
        <p:nvSpPr>
          <p:cNvPr id="23" name="Rectangle 22">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smtClean="0"/>
              <a:pPr defTabSz="914400">
                <a:spcAft>
                  <a:spcPts val="600"/>
                </a:spcAft>
              </a:pPr>
              <a:t>35</a:t>
            </a:fld>
            <a:endParaRPr lang="en-US"/>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normAutofit fontScale="92500" lnSpcReduction="10000"/>
          </a:bodyPr>
          <a:lstStyle/>
          <a:p>
            <a:r>
              <a:rPr lang="en-US" dirty="0"/>
              <a:t>Several plots/graphs and interactions were added to the SpaceX launch records dashboard. A dropdown menu providing a choice of launch site was added.</a:t>
            </a:r>
          </a:p>
          <a:p>
            <a:r>
              <a:rPr lang="en-US" dirty="0"/>
              <a:t>A pie chart is added showing successful launches versus failed ones for individual sites and  the percentage of successful launches among all sites when selecting an ‘all site’ option from the dropdown menu.</a:t>
            </a:r>
          </a:p>
          <a:p>
            <a:r>
              <a:rPr lang="en-US" dirty="0"/>
              <a:t>A scatter plot of payload mass versus the launch success was also added along with a slider object that interactively filters the range of the payload masses plotted in the graph</a:t>
            </a:r>
          </a:p>
          <a:p>
            <a:endParaRPr lang="en-US" dirty="0"/>
          </a:p>
          <a:p>
            <a:pPr marL="0" indent="0" algn="ctr">
              <a:buNone/>
            </a:pPr>
            <a:r>
              <a:rPr lang="en-US" sz="1200" dirty="0"/>
              <a:t>https://github.com/TonyLikesPhysics/TonyLikesData/blob/main/Data%20Science%20Professional%20Certificate/SpaceX/</a:t>
            </a:r>
            <a:r>
              <a:rPr lang="en-US" sz="1200" dirty="0" err="1"/>
              <a:t>SpaceX_Dash_app.ipynb</a:t>
            </a:r>
            <a:endParaRPr lang="en-US" sz="12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36</a:t>
            </a:fld>
            <a:endParaRPr lang="en-US"/>
          </a:p>
        </p:txBody>
      </p:sp>
    </p:spTree>
    <p:extLst>
      <p:ext uri="{BB962C8B-B14F-4D97-AF65-F5344CB8AC3E}">
        <p14:creationId xmlns:p14="http://schemas.microsoft.com/office/powerpoint/2010/main" val="334532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All Sites Dropdown Selection</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F"/>
                </a:solidFill>
              </a:rPr>
              <a:pPr>
                <a:spcAft>
                  <a:spcPts val="600"/>
                </a:spcAft>
              </a:pPr>
              <a:t>37</a:t>
            </a:fld>
            <a:endParaRPr lang="en-US">
              <a:solidFill>
                <a:srgbClr val="FFFFFF"/>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1154955" y="2603500"/>
            <a:ext cx="2735401" cy="3416300"/>
          </a:xfrm>
        </p:spPr>
        <p:txBody>
          <a:bodyPr anchor="ctr">
            <a:normAutofit/>
          </a:bodyPr>
          <a:lstStyle/>
          <a:p>
            <a:pPr marL="0" indent="0">
              <a:buNone/>
            </a:pPr>
            <a:endParaRPr lang="en-US" sz="1600" dirty="0"/>
          </a:p>
          <a:p>
            <a:r>
              <a:rPr lang="en-US" sz="1600" dirty="0"/>
              <a:t>The pie chart shown is the result of choosing the ‘all sites’ dropdown menu option</a:t>
            </a:r>
          </a:p>
          <a:p>
            <a:r>
              <a:rPr lang="en-US" sz="1600" dirty="0"/>
              <a:t>The pie chart shows the percentage of successful outcomes among all the launch sites in the data set.</a:t>
            </a:r>
          </a:p>
        </p:txBody>
      </p:sp>
      <p:pic>
        <p:nvPicPr>
          <p:cNvPr id="6" name="Picture 5" descr="Chart, pie chart&#10;&#10;Description automatically generated">
            <a:extLst>
              <a:ext uri="{FF2B5EF4-FFF2-40B4-BE49-F238E27FC236}">
                <a16:creationId xmlns:a16="http://schemas.microsoft.com/office/drawing/2014/main" id="{CA8A9E32-79B2-E54B-B448-15C31D41D93D}"/>
              </a:ext>
            </a:extLst>
          </p:cNvPr>
          <p:cNvPicPr>
            <a:picLocks noChangeAspect="1"/>
          </p:cNvPicPr>
          <p:nvPr/>
        </p:nvPicPr>
        <p:blipFill>
          <a:blip r:embed="rId2"/>
          <a:stretch>
            <a:fillRect/>
          </a:stretch>
        </p:blipFill>
        <p:spPr>
          <a:xfrm>
            <a:off x="3890356" y="2603500"/>
            <a:ext cx="8098887" cy="2794115"/>
          </a:xfrm>
          <a:prstGeom prst="roundRect">
            <a:avLst>
              <a:gd name="adj" fmla="val 1858"/>
            </a:avLst>
          </a:prstGeom>
          <a:effectLst/>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1DE3271-DD99-4DEF-AF9F-84397884C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5" name="Freeform: Shape 14">
            <a:extLst>
              <a:ext uri="{FF2B5EF4-FFF2-40B4-BE49-F238E27FC236}">
                <a16:creationId xmlns:a16="http://schemas.microsoft.com/office/drawing/2014/main" id="{E06A31CE-F9B6-4BA2-8685-60F3524D0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7" name="Freeform 5">
            <a:extLst>
              <a:ext uri="{FF2B5EF4-FFF2-40B4-BE49-F238E27FC236}">
                <a16:creationId xmlns:a16="http://schemas.microsoft.com/office/drawing/2014/main" id="{8ADF14A3-1454-4B74-8B4A-CB197D7A7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9" name="Freeform 5">
            <a:extLst>
              <a:ext uri="{FF2B5EF4-FFF2-40B4-BE49-F238E27FC236}">
                <a16:creationId xmlns:a16="http://schemas.microsoft.com/office/drawing/2014/main" id="{EC19D556-0251-4E87-AE24-890965BAD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639098" y="629265"/>
            <a:ext cx="5132438" cy="1622322"/>
          </a:xfrm>
        </p:spPr>
        <p:txBody>
          <a:bodyPr>
            <a:normAutofit/>
          </a:bodyPr>
          <a:lstStyle/>
          <a:p>
            <a:r>
              <a:rPr lang="en-US" dirty="0">
                <a:solidFill>
                  <a:schemeClr val="tx1"/>
                </a:solidFill>
              </a:rPr>
              <a:t>Highest Launch Success Ratio</a:t>
            </a:r>
          </a:p>
        </p:txBody>
      </p:sp>
      <p:sp>
        <p:nvSpPr>
          <p:cNvPr id="21" name="Rectangle 20">
            <a:extLst>
              <a:ext uri="{FF2B5EF4-FFF2-40B4-BE49-F238E27FC236}">
                <a16:creationId xmlns:a16="http://schemas.microsoft.com/office/drawing/2014/main" id="{CBC3C8C6-98E2-45EF-AEFC-30C0DBA0E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639098" y="2418735"/>
            <a:ext cx="5132439" cy="3811742"/>
          </a:xfrm>
        </p:spPr>
        <p:txBody>
          <a:bodyPr anchor="ctr">
            <a:normAutofit/>
          </a:bodyPr>
          <a:lstStyle/>
          <a:p>
            <a:pPr marL="0" indent="0">
              <a:buNone/>
            </a:pPr>
            <a:endParaRPr lang="en-US" dirty="0">
              <a:solidFill>
                <a:schemeClr val="tx1"/>
              </a:solidFill>
            </a:endParaRPr>
          </a:p>
          <a:p>
            <a:r>
              <a:rPr lang="en-US" dirty="0">
                <a:solidFill>
                  <a:schemeClr val="tx1"/>
                </a:solidFill>
              </a:rPr>
              <a:t>The Kennedy Space Center and Vandenberg AFB launch sites show a 100% success rate. The charts were produced by choosing these launch sites from the dropdown menu.</a:t>
            </a:r>
          </a:p>
          <a:p>
            <a:endParaRPr lang="en-US" dirty="0">
              <a:solidFill>
                <a:schemeClr val="tx1"/>
              </a:solidFill>
            </a:endParaRPr>
          </a:p>
          <a:p>
            <a:endParaRPr lang="en-US" dirty="0">
              <a:solidFill>
                <a:schemeClr val="tx1"/>
              </a:solidFill>
            </a:endParaRPr>
          </a:p>
        </p:txBody>
      </p:sp>
      <p:pic>
        <p:nvPicPr>
          <p:cNvPr id="8" name="Picture 7" descr="Chart, bubble chart&#10;&#10;Description automatically generated">
            <a:extLst>
              <a:ext uri="{FF2B5EF4-FFF2-40B4-BE49-F238E27FC236}">
                <a16:creationId xmlns:a16="http://schemas.microsoft.com/office/drawing/2014/main" id="{C6945DC5-674C-E840-BFB2-04F55E319320}"/>
              </a:ext>
            </a:extLst>
          </p:cNvPr>
          <p:cNvPicPr>
            <a:picLocks noChangeAspect="1"/>
          </p:cNvPicPr>
          <p:nvPr/>
        </p:nvPicPr>
        <p:blipFill>
          <a:blip r:embed="rId2"/>
          <a:stretch>
            <a:fillRect/>
          </a:stretch>
        </p:blipFill>
        <p:spPr>
          <a:xfrm>
            <a:off x="6714836" y="1155277"/>
            <a:ext cx="4828707" cy="169004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E"/>
                </a:solidFill>
              </a:rPr>
              <a:pPr>
                <a:spcAft>
                  <a:spcPts val="600"/>
                </a:spcAft>
              </a:pPr>
              <a:t>38</a:t>
            </a:fld>
            <a:endParaRPr lang="en-US">
              <a:solidFill>
                <a:srgbClr val="FFFFFE"/>
              </a:solidFill>
            </a:endParaRPr>
          </a:p>
        </p:txBody>
      </p:sp>
      <p:pic>
        <p:nvPicPr>
          <p:cNvPr id="6" name="Picture 5" descr="Chart, bubble chart&#10;&#10;Description automatically generated">
            <a:extLst>
              <a:ext uri="{FF2B5EF4-FFF2-40B4-BE49-F238E27FC236}">
                <a16:creationId xmlns:a16="http://schemas.microsoft.com/office/drawing/2014/main" id="{0DF5D2B6-9C12-B94C-8E83-1F6FFA72BAC8}"/>
              </a:ext>
            </a:extLst>
          </p:cNvPr>
          <p:cNvPicPr>
            <a:picLocks noChangeAspect="1"/>
          </p:cNvPicPr>
          <p:nvPr/>
        </p:nvPicPr>
        <p:blipFill>
          <a:blip r:embed="rId3"/>
          <a:stretch>
            <a:fillRect/>
          </a:stretch>
        </p:blipFill>
        <p:spPr>
          <a:xfrm>
            <a:off x="6712909" y="4006113"/>
            <a:ext cx="4828707" cy="1738334"/>
          </a:xfrm>
          <a:prstGeom prst="rect">
            <a:avLst/>
          </a:prstGeom>
        </p:spPr>
      </p:pic>
    </p:spTree>
    <p:extLst>
      <p:ext uri="{BB962C8B-B14F-4D97-AF65-F5344CB8AC3E}">
        <p14:creationId xmlns:p14="http://schemas.microsoft.com/office/powerpoint/2010/main" val="186616070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D1DE3271-DD99-4DEF-AF9F-84397884C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0" name="Freeform: Shape 14">
            <a:extLst>
              <a:ext uri="{FF2B5EF4-FFF2-40B4-BE49-F238E27FC236}">
                <a16:creationId xmlns:a16="http://schemas.microsoft.com/office/drawing/2014/main" id="{E06A31CE-F9B6-4BA2-8685-60F3524D0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7" name="Freeform 5">
            <a:extLst>
              <a:ext uri="{FF2B5EF4-FFF2-40B4-BE49-F238E27FC236}">
                <a16:creationId xmlns:a16="http://schemas.microsoft.com/office/drawing/2014/main" id="{8ADF14A3-1454-4B74-8B4A-CB197D7A7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9" name="Freeform 5">
            <a:extLst>
              <a:ext uri="{FF2B5EF4-FFF2-40B4-BE49-F238E27FC236}">
                <a16:creationId xmlns:a16="http://schemas.microsoft.com/office/drawing/2014/main" id="{EC19D556-0251-4E87-AE24-890965BAD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639098" y="629265"/>
            <a:ext cx="5132438" cy="1622322"/>
          </a:xfrm>
        </p:spPr>
        <p:txBody>
          <a:bodyPr>
            <a:normAutofit/>
          </a:bodyPr>
          <a:lstStyle/>
          <a:p>
            <a:r>
              <a:rPr lang="en-US">
                <a:solidFill>
                  <a:schemeClr val="tx1"/>
                </a:solidFill>
              </a:rPr>
              <a:t>Payload Mass vs. Launch Outcome</a:t>
            </a:r>
          </a:p>
        </p:txBody>
      </p:sp>
      <p:sp>
        <p:nvSpPr>
          <p:cNvPr id="21" name="Rectangle 20">
            <a:extLst>
              <a:ext uri="{FF2B5EF4-FFF2-40B4-BE49-F238E27FC236}">
                <a16:creationId xmlns:a16="http://schemas.microsoft.com/office/drawing/2014/main" id="{CBC3C8C6-98E2-45EF-AEFC-30C0DBA0E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639098" y="2418735"/>
            <a:ext cx="5132439" cy="3811742"/>
          </a:xfrm>
        </p:spPr>
        <p:txBody>
          <a:bodyPr anchor="ctr">
            <a:normAutofit/>
          </a:bodyPr>
          <a:lstStyle/>
          <a:p>
            <a:r>
              <a:rPr lang="en-US" dirty="0">
                <a:solidFill>
                  <a:schemeClr val="tx1"/>
                </a:solidFill>
              </a:rPr>
              <a:t>Shown here on top is the plot for the payload mass in kilograms versus the class. While it follows the instructions, I’m not sure this was the best way to plot. To try to better understand what is going on, I also added a plot of the payload mass versus the mission outcome, shown at the bottom.</a:t>
            </a:r>
          </a:p>
          <a:p>
            <a:r>
              <a:rPr lang="en-US" dirty="0">
                <a:solidFill>
                  <a:schemeClr val="tx1"/>
                </a:solidFill>
              </a:rPr>
              <a:t>The bottom plot also shows how a categorical attribute like mission outcome can be plotted against something numeric like payload mass.</a:t>
            </a:r>
          </a:p>
          <a:p>
            <a:endParaRPr lang="en-US" dirty="0">
              <a:solidFill>
                <a:schemeClr val="tx1"/>
              </a:solidFill>
            </a:endParaRPr>
          </a:p>
        </p:txBody>
      </p:sp>
      <p:pic>
        <p:nvPicPr>
          <p:cNvPr id="8" name="Picture 7" descr="Graphical user interface, application, Teams&#10;&#10;Description automatically generated">
            <a:extLst>
              <a:ext uri="{FF2B5EF4-FFF2-40B4-BE49-F238E27FC236}">
                <a16:creationId xmlns:a16="http://schemas.microsoft.com/office/drawing/2014/main" id="{EB33EEE1-614E-1A4E-9A30-86FCBCEBFF62}"/>
              </a:ext>
            </a:extLst>
          </p:cNvPr>
          <p:cNvPicPr>
            <a:picLocks noChangeAspect="1"/>
          </p:cNvPicPr>
          <p:nvPr/>
        </p:nvPicPr>
        <p:blipFill>
          <a:blip r:embed="rId2"/>
          <a:stretch>
            <a:fillRect/>
          </a:stretch>
        </p:blipFill>
        <p:spPr>
          <a:xfrm>
            <a:off x="6490572" y="3697182"/>
            <a:ext cx="5490232" cy="174314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a:normAutofit/>
          </a:bodyPr>
          <a:lstStyle/>
          <a:p>
            <a:pPr>
              <a:spcAft>
                <a:spcPts val="600"/>
              </a:spcAft>
            </a:pPr>
            <a:fld id="{5075537C-CA84-1446-933C-8E9D027F9201}" type="slidenum">
              <a:rPr lang="en-US">
                <a:solidFill>
                  <a:srgbClr val="FFFFFE"/>
                </a:solidFill>
              </a:rPr>
              <a:pPr>
                <a:spcAft>
                  <a:spcPts val="600"/>
                </a:spcAft>
              </a:pPr>
              <a:t>39</a:t>
            </a:fld>
            <a:endParaRPr lang="en-US">
              <a:solidFill>
                <a:srgbClr val="FFFFFE"/>
              </a:solidFill>
            </a:endParaRPr>
          </a:p>
        </p:txBody>
      </p:sp>
      <p:pic>
        <p:nvPicPr>
          <p:cNvPr id="6" name="Picture 5" descr="A picture containing scatter chart&#10;&#10;Description automatically generated">
            <a:extLst>
              <a:ext uri="{FF2B5EF4-FFF2-40B4-BE49-F238E27FC236}">
                <a16:creationId xmlns:a16="http://schemas.microsoft.com/office/drawing/2014/main" id="{6E8E131B-F512-A94F-AAB8-209358F74EBF}"/>
              </a:ext>
            </a:extLst>
          </p:cNvPr>
          <p:cNvPicPr>
            <a:picLocks noChangeAspect="1"/>
          </p:cNvPicPr>
          <p:nvPr/>
        </p:nvPicPr>
        <p:blipFill>
          <a:blip r:embed="rId3"/>
          <a:stretch>
            <a:fillRect/>
          </a:stretch>
        </p:blipFill>
        <p:spPr>
          <a:xfrm>
            <a:off x="6539570" y="1275237"/>
            <a:ext cx="5490232" cy="2045111"/>
          </a:xfrm>
          <a:prstGeom prst="rect">
            <a:avLst/>
          </a:prstGeom>
        </p:spPr>
      </p:pic>
    </p:spTree>
    <p:extLst>
      <p:ext uri="{BB962C8B-B14F-4D97-AF65-F5344CB8AC3E}">
        <p14:creationId xmlns:p14="http://schemas.microsoft.com/office/powerpoint/2010/main" val="2523596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7"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Shape 18">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21"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94087" y="1130603"/>
            <a:ext cx="3342442" cy="4596794"/>
          </a:xfrm>
        </p:spPr>
        <p:txBody>
          <a:bodyPr vert="horz" lIns="91440" tIns="45720" rIns="91440" bIns="45720" rtlCol="0" anchor="ctr">
            <a:normAutofit/>
          </a:bodyPr>
          <a:lstStyle/>
          <a:p>
            <a:r>
              <a:rPr lang="en-US" sz="3200">
                <a:solidFill>
                  <a:srgbClr val="EBEBEB"/>
                </a:solidFill>
              </a:rPr>
              <a:t>Introduction</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290077" y="437513"/>
            <a:ext cx="5502614" cy="59543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SzPct val="80000"/>
              <a:buFont typeface="Wingdings 3" charset="2"/>
              <a:buChar char=""/>
            </a:pPr>
            <a:r>
              <a:rPr lang="en-US" sz="2000" dirty="0">
                <a:solidFill>
                  <a:schemeClr val="tx1">
                    <a:lumMod val="75000"/>
                    <a:lumOff val="25000"/>
                  </a:schemeClr>
                </a:solidFill>
                <a:latin typeface="+mn-lt"/>
              </a:rPr>
              <a:t>The project uses SpaceX data to accomplish data science tasks using the knowledge acquired in all previous courses. The goal is to gather and clean the data, use visualizations and exploratory data analysis, as well as evaluate predictive models and machine learning algorithms.</a:t>
            </a:r>
          </a:p>
          <a:p>
            <a:pPr defTabSz="457200">
              <a:buClr>
                <a:schemeClr val="accent1"/>
              </a:buClr>
              <a:buSzPct val="80000"/>
              <a:buFont typeface="Wingdings 3" charset="2"/>
              <a:buChar char=""/>
            </a:pPr>
            <a:endParaRPr lang="en-US" sz="2000" dirty="0">
              <a:solidFill>
                <a:schemeClr val="tx1">
                  <a:lumMod val="75000"/>
                  <a:lumOff val="25000"/>
                </a:schemeClr>
              </a:solidFill>
              <a:latin typeface="+mn-lt"/>
            </a:endParaRPr>
          </a:p>
          <a:p>
            <a:pPr defTabSz="457200">
              <a:buClr>
                <a:schemeClr val="accent1"/>
              </a:buClr>
              <a:buSzPct val="80000"/>
              <a:buFont typeface="Wingdings 3" charset="2"/>
              <a:buChar char=""/>
            </a:pPr>
            <a:endParaRPr lang="en-US" sz="2000" dirty="0">
              <a:solidFill>
                <a:schemeClr val="tx1">
                  <a:lumMod val="75000"/>
                  <a:lumOff val="25000"/>
                </a:schemeClr>
              </a:solidFill>
              <a:latin typeface="+mn-lt"/>
            </a:endParaRPr>
          </a:p>
          <a:p>
            <a:pPr defTabSz="457200">
              <a:buClr>
                <a:schemeClr val="accent1"/>
              </a:buClr>
              <a:buSzPct val="80000"/>
              <a:buFont typeface="Wingdings 3" charset="2"/>
              <a:buChar char=""/>
            </a:pPr>
            <a:r>
              <a:rPr lang="en-US" sz="2000" dirty="0">
                <a:solidFill>
                  <a:schemeClr val="tx1">
                    <a:lumMod val="75000"/>
                    <a:lumOff val="25000"/>
                  </a:schemeClr>
                </a:solidFill>
                <a:latin typeface="+mn-lt"/>
              </a:rPr>
              <a:t>We want to be able to predict the success of SpaceX landing outcomes and understand the factors involved. Let’s go!</a:t>
            </a:r>
          </a:p>
        </p:txBody>
      </p:sp>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12"/>
          </p:nvPr>
        </p:nvSpPr>
        <p:spPr>
          <a:xfrm>
            <a:off x="10792691" y="6391838"/>
            <a:ext cx="838199" cy="304799"/>
          </a:xfrm>
        </p:spPr>
        <p:txBody>
          <a:bodyPr vert="horz" lIns="91440" tIns="45720" rIns="91440" bIns="45720" rtlCol="0" anchor="ctr">
            <a:normAutofit/>
          </a:bodyPr>
          <a:lstStyle/>
          <a:p>
            <a:pPr algn="r">
              <a:spcAft>
                <a:spcPts val="600"/>
              </a:spcAft>
            </a:pPr>
            <a:fld id="{5075537C-CA84-1446-933C-8E9D027F9201}" type="slidenum">
              <a:rPr lang="en-US" sz="1000">
                <a:solidFill>
                  <a:schemeClr val="accent1"/>
                </a:solidFill>
              </a:rPr>
              <a:pPr algn="r">
                <a:spcAft>
                  <a:spcPts val="600"/>
                </a:spcAft>
              </a:pPr>
              <a:t>4</a:t>
            </a:fld>
            <a:endParaRPr lang="en-US" sz="1000">
              <a:solidFill>
                <a:schemeClr val="accent1"/>
              </a:solidFill>
            </a:endParaRPr>
          </a:p>
        </p:txBody>
      </p:sp>
    </p:spTree>
    <p:extLst>
      <p:ext uri="{BB962C8B-B14F-4D97-AF65-F5344CB8AC3E}">
        <p14:creationId xmlns:p14="http://schemas.microsoft.com/office/powerpoint/2010/main" val="3053275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6" name="Picture 5" descr="Abstract background of blue mesh and nodes">
            <a:extLst>
              <a:ext uri="{FF2B5EF4-FFF2-40B4-BE49-F238E27FC236}">
                <a16:creationId xmlns:a16="http://schemas.microsoft.com/office/drawing/2014/main" id="{DFFC0D17-97B1-8C4A-9F03-2370ECF4C08A}"/>
              </a:ext>
            </a:extLst>
          </p:cNvPr>
          <p:cNvPicPr>
            <a:picLocks noChangeAspect="1"/>
          </p:cNvPicPr>
          <p:nvPr/>
        </p:nvPicPr>
        <p:blipFill rotWithShape="1">
          <a:blip r:embed="rId3"/>
          <a:srcRect l="54164" r="-1" b="-1"/>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19"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dirty="0"/>
              <a:t>Predictive Analysis: Classification</a:t>
            </a:r>
          </a:p>
        </p:txBody>
      </p:sp>
      <p:sp>
        <p:nvSpPr>
          <p:cNvPr id="21" name="Rectangle 20">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4FDC8F1-F98E-B74A-AFE7-5BAA1319DEFF}"/>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smtClean="0"/>
              <a:pPr defTabSz="914400">
                <a:spcAft>
                  <a:spcPts val="600"/>
                </a:spcAft>
              </a:pPr>
              <a:t>40</a:t>
            </a:fld>
            <a:endParaRPr lang="en-US"/>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2523046"/>
          </a:xfrm>
        </p:spPr>
        <p:txBody>
          <a:bodyPr/>
          <a:lstStyle/>
          <a:p>
            <a:r>
              <a:rPr lang="en-US" dirty="0"/>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1154955" y="2603500"/>
            <a:ext cx="5661482" cy="3416300"/>
          </a:xfrm>
        </p:spPr>
        <p:txBody>
          <a:bodyPr>
            <a:normAutofit fontScale="85000" lnSpcReduction="10000"/>
          </a:bodyPr>
          <a:lstStyle/>
          <a:p>
            <a:r>
              <a:rPr lang="en-US" dirty="0"/>
              <a:t>The first step is to import the dataset, normalize it, and split it into training and testing sets of appropriate size.</a:t>
            </a:r>
          </a:p>
          <a:p>
            <a:r>
              <a:rPr lang="en-US" dirty="0"/>
              <a:t> After the training/testing split is made, the models are built and tested. The models used include logistic regression, support vector machine, decision tree classifier, and a K nearest-neighbors model. </a:t>
            </a:r>
          </a:p>
          <a:p>
            <a:r>
              <a:rPr lang="en-US" dirty="0"/>
              <a:t>Each predictive model is evaluated using the testing portion of the dataset, and the accuracy is recorded. The model with the highest accuracy is chosen </a:t>
            </a:r>
          </a:p>
          <a:p>
            <a:endParaRPr lang="en-US" dirty="0"/>
          </a:p>
          <a:p>
            <a:pPr marL="0" indent="0" algn="ctr">
              <a:buNone/>
            </a:pPr>
            <a:r>
              <a:rPr lang="en-US" sz="1200" dirty="0"/>
              <a:t>https://github.com/TonyLikesPhysics/TonyLikesData/blob/main/Data%20Science%20Professional%20Certificate/SpaceX/SpaceX_Machine%20Learning%20Prediction_Part_5.ipynb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41</a:t>
            </a:fld>
            <a:endParaRPr lang="en-US"/>
          </a:p>
        </p:txBody>
      </p:sp>
      <p:graphicFrame>
        <p:nvGraphicFramePr>
          <p:cNvPr id="9" name="Text Placeholder 2">
            <a:extLst>
              <a:ext uri="{FF2B5EF4-FFF2-40B4-BE49-F238E27FC236}">
                <a16:creationId xmlns:a16="http://schemas.microsoft.com/office/drawing/2014/main" id="{4FD4B733-2E0F-8E48-9636-41812FE4B590}"/>
              </a:ext>
            </a:extLst>
          </p:cNvPr>
          <p:cNvGraphicFramePr/>
          <p:nvPr>
            <p:extLst>
              <p:ext uri="{D42A27DB-BD31-4B8C-83A1-F6EECF244321}">
                <p14:modId xmlns:p14="http://schemas.microsoft.com/office/powerpoint/2010/main" val="1009347071"/>
              </p:ext>
            </p:extLst>
          </p:nvPr>
        </p:nvGraphicFramePr>
        <p:xfrm>
          <a:off x="6915729" y="2154612"/>
          <a:ext cx="4754825" cy="4013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711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6" name="Freeform: Shape 15">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154955" y="973668"/>
            <a:ext cx="2942210" cy="1020232"/>
          </a:xfrm>
        </p:spPr>
        <p:txBody>
          <a:bodyPr vert="horz" lIns="91440" tIns="45720" rIns="91440" bIns="45720" rtlCol="0" anchor="ctr">
            <a:normAutofit/>
          </a:bodyPr>
          <a:lstStyle/>
          <a:p>
            <a:r>
              <a:rPr lang="en-US" b="0" i="0" kern="1200">
                <a:solidFill>
                  <a:srgbClr val="EBEBEB"/>
                </a:solidFill>
                <a:latin typeface="+mj-lt"/>
                <a:ea typeface="+mj-ea"/>
                <a:cs typeface="+mj-cs"/>
              </a:rPr>
              <a:t>Results</a:t>
            </a:r>
          </a:p>
        </p:txBody>
      </p:sp>
      <p:pic>
        <p:nvPicPr>
          <p:cNvPr id="9" name="Picture 8" descr="Text&#10;&#10;Description automatically generated">
            <a:extLst>
              <a:ext uri="{FF2B5EF4-FFF2-40B4-BE49-F238E27FC236}">
                <a16:creationId xmlns:a16="http://schemas.microsoft.com/office/drawing/2014/main" id="{F199CE86-D42B-504F-B459-066397224A1F}"/>
              </a:ext>
            </a:extLst>
          </p:cNvPr>
          <p:cNvPicPr>
            <a:picLocks noChangeAspect="1"/>
          </p:cNvPicPr>
          <p:nvPr/>
        </p:nvPicPr>
        <p:blipFill>
          <a:blip r:embed="rId3"/>
          <a:stretch>
            <a:fillRect/>
          </a:stretch>
        </p:blipFill>
        <p:spPr>
          <a:xfrm>
            <a:off x="5194607" y="1072123"/>
            <a:ext cx="6391533" cy="4713754"/>
          </a:xfrm>
          <a:prstGeom prst="rect">
            <a:avLst/>
          </a:prstGeom>
        </p:spPr>
      </p:pic>
      <p:sp>
        <p:nvSpPr>
          <p:cNvPr id="20" name="Rectangle 19">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154955" y="2120900"/>
            <a:ext cx="3133726" cy="3898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SzPct val="80000"/>
              <a:buFont typeface="Wingdings 3" charset="2"/>
              <a:buChar char=""/>
            </a:pPr>
            <a:r>
              <a:rPr lang="en-US" sz="1700" dirty="0">
                <a:solidFill>
                  <a:srgbClr val="FFFFFF"/>
                </a:solidFill>
                <a:latin typeface="+mn-lt"/>
              </a:rPr>
              <a:t>The code shown here is that of the decision tree classifier predictive model. </a:t>
            </a:r>
          </a:p>
          <a:p>
            <a:pPr defTabSz="457200">
              <a:buClr>
                <a:schemeClr val="accent1"/>
              </a:buClr>
              <a:buSzPct val="80000"/>
              <a:buFont typeface="Wingdings 3" charset="2"/>
              <a:buChar char=""/>
            </a:pPr>
            <a:r>
              <a:rPr lang="en-US" sz="1700" dirty="0">
                <a:solidFill>
                  <a:srgbClr val="FFFFFF"/>
                </a:solidFill>
                <a:latin typeface="+mn-lt"/>
              </a:rPr>
              <a:t>The code for  parameter tuning and evaluation for each model can be be accomplished with relatively few lines of code.</a:t>
            </a:r>
          </a:p>
          <a:p>
            <a:pPr defTabSz="457200">
              <a:buClr>
                <a:schemeClr val="accent1"/>
              </a:buClr>
              <a:buSzPct val="80000"/>
              <a:buFont typeface="Wingdings 3" charset="2"/>
              <a:buChar char=""/>
            </a:pPr>
            <a:r>
              <a:rPr lang="en-US" sz="1700" dirty="0">
                <a:solidFill>
                  <a:srgbClr val="FFFFFF"/>
                </a:solidFill>
                <a:latin typeface="+mn-lt"/>
              </a:rPr>
              <a:t>The training accuracy results of the predictive analysis for the decision tree model can be seen in the output</a:t>
            </a:r>
          </a:p>
          <a:p>
            <a:pPr lvl="1" defTabSz="457200">
              <a:spcBef>
                <a:spcPts val="1000"/>
              </a:spcBef>
              <a:buClr>
                <a:schemeClr val="accent1"/>
              </a:buClr>
              <a:buSzPct val="80000"/>
              <a:buFont typeface="Wingdings 3" charset="2"/>
              <a:buChar char=""/>
            </a:pPr>
            <a:endParaRPr lang="en-US" sz="1700" dirty="0">
              <a:solidFill>
                <a:srgbClr val="FFFFFF"/>
              </a:solidFill>
              <a:latin typeface="+mn-lt"/>
            </a:endParaRPr>
          </a:p>
          <a:p>
            <a:pPr marL="457200" lvl="1" indent="0" defTabSz="457200">
              <a:spcBef>
                <a:spcPts val="1000"/>
              </a:spcBef>
              <a:buClr>
                <a:schemeClr val="accent1"/>
              </a:buClr>
              <a:buSzPct val="80000"/>
              <a:buFont typeface="Wingdings 3" charset="2"/>
              <a:buChar char=""/>
            </a:pPr>
            <a:endParaRPr lang="en-US" sz="1700" dirty="0">
              <a:solidFill>
                <a:srgbClr val="FFFFFF"/>
              </a:solidFill>
              <a:latin typeface="+mn-lt"/>
            </a:endParaRPr>
          </a:p>
        </p:txBody>
      </p:sp>
      <p:sp>
        <p:nvSpPr>
          <p:cNvPr id="26"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solidFill>
                  <a:srgbClr val="FFFFFF"/>
                </a:solidFill>
              </a:rPr>
              <a:pPr defTabSz="914400">
                <a:spcAft>
                  <a:spcPts val="600"/>
                </a:spcAft>
              </a:pPr>
              <a:t>42</a:t>
            </a:fld>
            <a:endParaRPr lang="en-US">
              <a:solidFill>
                <a:srgbClr val="FFFFFF"/>
              </a:solidFill>
            </a:endParaRPr>
          </a:p>
        </p:txBody>
      </p:sp>
    </p:spTree>
    <p:extLst>
      <p:ext uri="{BB962C8B-B14F-4D97-AF65-F5344CB8AC3E}">
        <p14:creationId xmlns:p14="http://schemas.microsoft.com/office/powerpoint/2010/main" val="3210089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1" name="Rectangle 70">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Oval 71">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3" name="Oval 72">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8"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79"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1" name="Rectangle 8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85"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87" name="Freeform: Shape 86">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89"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39098" y="629265"/>
            <a:ext cx="5132438" cy="1622322"/>
          </a:xfrm>
        </p:spPr>
        <p:txBody>
          <a:bodyPr vert="horz" lIns="91440" tIns="45720" rIns="91440" bIns="45720" rtlCol="0" anchor="ctr">
            <a:normAutofit/>
          </a:bodyPr>
          <a:lstStyle/>
          <a:p>
            <a:r>
              <a:rPr lang="en-US" b="0" i="0" kern="1200">
                <a:solidFill>
                  <a:srgbClr val="EBEBEB"/>
                </a:solidFill>
                <a:latin typeface="+mj-lt"/>
                <a:ea typeface="+mj-ea"/>
                <a:cs typeface="+mj-cs"/>
              </a:rPr>
              <a:t>Classification Accuracy</a:t>
            </a:r>
          </a:p>
        </p:txBody>
      </p:sp>
      <p:pic>
        <p:nvPicPr>
          <p:cNvPr id="11" name="Picture Placeholder 10" descr="Chart, bar chart&#10;&#10;Description automatically generated">
            <a:extLst>
              <a:ext uri="{FF2B5EF4-FFF2-40B4-BE49-F238E27FC236}">
                <a16:creationId xmlns:a16="http://schemas.microsoft.com/office/drawing/2014/main" id="{726CB263-C289-284E-8B80-6531E3982A08}"/>
              </a:ext>
            </a:extLst>
          </p:cNvPr>
          <p:cNvPicPr>
            <a:picLocks noGrp="1" noChangeAspect="1"/>
          </p:cNvPicPr>
          <p:nvPr>
            <p:ph type="pic" idx="1"/>
          </p:nvPr>
        </p:nvPicPr>
        <p:blipFill rotWithShape="1">
          <a:blip r:embed="rId3"/>
          <a:srcRect l="2366" r="2365" b="-1"/>
          <a:stretch/>
        </p:blipFill>
        <p:spPr>
          <a:xfrm>
            <a:off x="6714836" y="1733491"/>
            <a:ext cx="4828707" cy="3408598"/>
          </a:xfrm>
          <a:prstGeom prst="rect">
            <a:avLst/>
          </a:prstGeom>
          <a:effectLst/>
        </p:spPr>
      </p:pic>
      <p:sp>
        <p:nvSpPr>
          <p:cNvPr id="91" name="Rectangle 90">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a:solidFill>
                  <a:srgbClr val="FFFFFF"/>
                </a:solidFill>
              </a:rPr>
              <a:pPr defTabSz="914400">
                <a:spcAft>
                  <a:spcPts val="600"/>
                </a:spcAft>
              </a:pPr>
              <a:t>43</a:t>
            </a:fld>
            <a:endParaRPr lang="en-US">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639098" y="2418735"/>
            <a:ext cx="5132439" cy="3324218"/>
          </a:xfrm>
        </p:spPr>
        <p:txBody>
          <a:bodyPr vert="horz" lIns="91440" tIns="45720" rIns="91440" bIns="45720" rtlCol="0" anchor="ctr">
            <a:normAutofit/>
          </a:bodyPr>
          <a:lstStyle/>
          <a:p>
            <a:pPr>
              <a:buFont typeface="Wingdings 3" charset="2"/>
              <a:buChar char=""/>
            </a:pPr>
            <a:endParaRPr lang="en-US" dirty="0">
              <a:solidFill>
                <a:srgbClr val="FFFFFF"/>
              </a:solidFill>
            </a:endParaRPr>
          </a:p>
          <a:p>
            <a:pPr>
              <a:buFont typeface="Wingdings 3" charset="2"/>
              <a:buChar char=""/>
            </a:pPr>
            <a:r>
              <a:rPr lang="en-US" sz="2000" dirty="0">
                <a:solidFill>
                  <a:srgbClr val="FFFFFF"/>
                </a:solidFill>
              </a:rPr>
              <a:t>The model with the highest training accuracy was the decision tree model, but it turned out this this was the model that had the most overfitting based on the cross validation we performed</a:t>
            </a:r>
          </a:p>
          <a:p>
            <a:pPr>
              <a:buFont typeface="Wingdings 3" charset="2"/>
              <a:buChar char=""/>
            </a:pPr>
            <a:r>
              <a:rPr lang="en-US" sz="2000" dirty="0">
                <a:solidFill>
                  <a:srgbClr val="FFFFFF"/>
                </a:solidFill>
              </a:rPr>
              <a:t>The bar graph to the right shows that the testing accuracy for the four models used are all the same, at 83%</a:t>
            </a:r>
          </a:p>
        </p:txBody>
      </p:sp>
    </p:spTree>
    <p:extLst>
      <p:ext uri="{BB962C8B-B14F-4D97-AF65-F5344CB8AC3E}">
        <p14:creationId xmlns:p14="http://schemas.microsoft.com/office/powerpoint/2010/main" val="2459446073"/>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0" name="Rectangle 3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dirty="0"/>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smtClean="0"/>
              <a:pPr defTabSz="914400">
                <a:spcAft>
                  <a:spcPts val="600"/>
                </a:spcAft>
              </a:pPr>
              <a:t>44</a:t>
            </a:fld>
            <a:endParaRPr lang="en-US"/>
          </a:p>
        </p:txBody>
      </p:sp>
      <p:pic>
        <p:nvPicPr>
          <p:cNvPr id="24" name="Picture Placeholder 6" descr="A picture containing graphical user interface&#10;&#10;Description automatically generated">
            <a:extLst>
              <a:ext uri="{FF2B5EF4-FFF2-40B4-BE49-F238E27FC236}">
                <a16:creationId xmlns:a16="http://schemas.microsoft.com/office/drawing/2014/main" id="{2AEAC06C-3123-064B-9B09-9B5550EA8C76}"/>
              </a:ext>
            </a:extLst>
          </p:cNvPr>
          <p:cNvPicPr>
            <a:picLocks noChangeAspect="1"/>
          </p:cNvPicPr>
          <p:nvPr/>
        </p:nvPicPr>
        <p:blipFill rotWithShape="1">
          <a:blip r:embed="rId3"/>
          <a:srcRect r="3" b="4219"/>
          <a:stretch/>
        </p:blipFill>
        <p:spPr>
          <a:xfrm>
            <a:off x="6278516" y="2463961"/>
            <a:ext cx="5576329" cy="3936344"/>
          </a:xfrm>
          <a:prstGeom prst="roundRect">
            <a:avLst>
              <a:gd name="adj" fmla="val 1858"/>
            </a:avLst>
          </a:prstGeom>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5980954" y="2603500"/>
            <a:ext cx="5211979" cy="3416300"/>
          </a:xfrm>
        </p:spPr>
        <p:txBody>
          <a:bodyPr vert="horz" lIns="91440" tIns="45720" rIns="91440" bIns="45720" rtlCol="0" anchor="ctr">
            <a:normAutofit/>
          </a:bodyPr>
          <a:lstStyle/>
          <a:p>
            <a:pPr>
              <a:buFont typeface="Wingdings 3" charset="2"/>
              <a:buChar char=""/>
            </a:pPr>
            <a:endParaRPr lang="en-US" dirty="0">
              <a:solidFill>
                <a:schemeClr val="tx1">
                  <a:lumMod val="75000"/>
                  <a:lumOff val="25000"/>
                </a:schemeClr>
              </a:solidFill>
            </a:endParaRPr>
          </a:p>
          <a:p>
            <a:pPr>
              <a:buFont typeface="Wingdings 3" charset="2"/>
              <a:buChar char=""/>
            </a:pPr>
            <a:endParaRPr lang="en-US" dirty="0">
              <a:solidFill>
                <a:schemeClr val="tx1">
                  <a:lumMod val="75000"/>
                  <a:lumOff val="25000"/>
                </a:schemeClr>
              </a:solidFill>
            </a:endParaRPr>
          </a:p>
          <a:p>
            <a:pPr>
              <a:buFont typeface="Wingdings 3" charset="2"/>
              <a:buChar char=""/>
            </a:pPr>
            <a:endParaRPr lang="en-US" dirty="0">
              <a:solidFill>
                <a:schemeClr val="tx1">
                  <a:lumMod val="75000"/>
                  <a:lumOff val="25000"/>
                </a:schemeClr>
              </a:solidFill>
            </a:endParaRPr>
          </a:p>
        </p:txBody>
      </p:sp>
      <p:sp>
        <p:nvSpPr>
          <p:cNvPr id="11" name="TextBox 10">
            <a:extLst>
              <a:ext uri="{FF2B5EF4-FFF2-40B4-BE49-F238E27FC236}">
                <a16:creationId xmlns:a16="http://schemas.microsoft.com/office/drawing/2014/main" id="{6283B92D-4B9B-8449-A4C7-0262FFC03F82}"/>
              </a:ext>
            </a:extLst>
          </p:cNvPr>
          <p:cNvSpPr txBox="1"/>
          <p:nvPr/>
        </p:nvSpPr>
        <p:spPr>
          <a:xfrm>
            <a:off x="828550" y="2645836"/>
            <a:ext cx="4916925" cy="3267561"/>
          </a:xfrm>
          <a:prstGeom prst="rect">
            <a:avLst/>
          </a:prstGeom>
          <a:noFill/>
        </p:spPr>
        <p:txBody>
          <a:bodyPr wrap="square" rtlCol="0">
            <a:spAutoFit/>
          </a:bodyPr>
          <a:lstStyle/>
          <a:p>
            <a:pPr marL="342900" lvl="0" indent="-342900">
              <a:spcBef>
                <a:spcPts val="1000"/>
              </a:spcBef>
              <a:buClr>
                <a:srgbClr val="B31166"/>
              </a:buClr>
              <a:buSzPct val="80000"/>
              <a:buFont typeface="Wingdings 3" charset="2"/>
              <a:buChar char=""/>
            </a:pPr>
            <a:r>
              <a:rPr lang="en-US" sz="2000" dirty="0">
                <a:solidFill>
                  <a:prstClr val="black">
                    <a:lumMod val="75000"/>
                    <a:lumOff val="25000"/>
                  </a:prstClr>
                </a:solidFill>
              </a:rPr>
              <a:t>The confusion matrix for all four models is the same as that shown here. </a:t>
            </a:r>
          </a:p>
          <a:p>
            <a:pPr marL="342900" lvl="0" indent="-342900">
              <a:spcBef>
                <a:spcPts val="1000"/>
              </a:spcBef>
              <a:buClr>
                <a:srgbClr val="B31166"/>
              </a:buClr>
              <a:buSzPct val="80000"/>
              <a:buFont typeface="Wingdings 3" charset="2"/>
              <a:buChar char=""/>
            </a:pPr>
            <a:r>
              <a:rPr lang="en-US" sz="2000" dirty="0">
                <a:solidFill>
                  <a:prstClr val="black">
                    <a:lumMod val="75000"/>
                    <a:lumOff val="25000"/>
                  </a:prstClr>
                </a:solidFill>
              </a:rPr>
              <a:t>The matrix plot is a diagram of the success and failure outcomes of the model. These four squares are the false positives and negatives, as well as true positives and negatives.</a:t>
            </a:r>
          </a:p>
          <a:p>
            <a:endParaRPr lang="en-U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Oval 35">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2"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3"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5" name="Rectangle 44">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7" name="Rectangle 46">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9"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67791" y="1449324"/>
            <a:ext cx="2621734" cy="4391640"/>
          </a:xfrm>
        </p:spPr>
        <p:txBody>
          <a:bodyPr vert="horz" lIns="91440" tIns="45720" rIns="91440" bIns="45720" rtlCol="0" anchor="t">
            <a:normAutofit/>
          </a:bodyPr>
          <a:lstStyle/>
          <a:p>
            <a:r>
              <a:rPr lang="en-US" sz="2800">
                <a:solidFill>
                  <a:schemeClr val="tx1"/>
                </a:solidFill>
              </a:rPr>
              <a:t>CONCLUSION</a:t>
            </a:r>
          </a:p>
        </p:txBody>
      </p:sp>
      <p:sp>
        <p:nvSpPr>
          <p:cNvPr id="51" name="Rectangle 50">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45</a:t>
            </a:fld>
            <a:endParaRPr lang="en-US">
              <a:solidFill>
                <a:srgbClr val="FFFFFF"/>
              </a:solidFill>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3750393" y="1449324"/>
            <a:ext cx="6230220" cy="4391640"/>
          </a:xfrm>
        </p:spPr>
        <p:txBody>
          <a:bodyPr vert="horz" lIns="91440" tIns="45720" rIns="91440" bIns="45720" rtlCol="0">
            <a:normAutofit fontScale="62500" lnSpcReduction="20000"/>
          </a:bodyPr>
          <a:lstStyle/>
          <a:p>
            <a:pPr marL="0" indent="0">
              <a:buNone/>
            </a:pPr>
            <a:endParaRPr lang="en-US" dirty="0">
              <a:solidFill>
                <a:schemeClr val="tx1"/>
              </a:solidFill>
            </a:endParaRPr>
          </a:p>
          <a:p>
            <a:pPr marL="0" indent="0">
              <a:buNone/>
            </a:pPr>
            <a:endParaRPr lang="en-US" dirty="0">
              <a:solidFill>
                <a:schemeClr val="tx1"/>
              </a:solidFill>
            </a:endParaRPr>
          </a:p>
          <a:p>
            <a:r>
              <a:rPr lang="en-US" dirty="0">
                <a:solidFill>
                  <a:schemeClr val="tx1"/>
                </a:solidFill>
              </a:rPr>
              <a:t>Data collection can be accomplished by acquiring preproduced datasets or using web scraping techniques to build data sets from websites</a:t>
            </a:r>
          </a:p>
          <a:p>
            <a:r>
              <a:rPr lang="en-US" dirty="0">
                <a:solidFill>
                  <a:schemeClr val="tx1"/>
                </a:solidFill>
              </a:rPr>
              <a:t>The data must then be processed and cleaned in order to make it useful, using web wrangling techniques. This might require scaling and normalization, dealing with missing values, and transforming categorical attributes to binary ones.</a:t>
            </a:r>
          </a:p>
          <a:p>
            <a:r>
              <a:rPr lang="en-US" dirty="0">
                <a:solidFill>
                  <a:schemeClr val="tx1"/>
                </a:solidFill>
              </a:rPr>
              <a:t>Exploratory data analysis should be started by using visualizations to gain insights into the data, and to find relationships between attributes that might otherwise be difficult to perceive.</a:t>
            </a:r>
          </a:p>
          <a:p>
            <a:r>
              <a:rPr lang="en-US" dirty="0">
                <a:solidFill>
                  <a:schemeClr val="tx1"/>
                </a:solidFill>
              </a:rPr>
              <a:t>This type of exploratory data analysis can also be done using SQL as it was in this project, to gain insights using subsetting and mathematical calculations.</a:t>
            </a:r>
          </a:p>
          <a:p>
            <a:r>
              <a:rPr lang="en-US" dirty="0">
                <a:solidFill>
                  <a:schemeClr val="tx1"/>
                </a:solidFill>
              </a:rPr>
              <a:t>EDA can also be accomplished using folium maps as it was done for the launch sites in this project example. As well, interactive dashboard can be created using Dash and Plotly, and can be used to make visualizations that can be altered with buttons, sliders, and dropdown menus.</a:t>
            </a:r>
          </a:p>
          <a:p>
            <a:r>
              <a:rPr lang="en-US" dirty="0">
                <a:solidFill>
                  <a:schemeClr val="tx1"/>
                </a:solidFill>
              </a:rPr>
              <a:t>Predictive analysis can be done using machine learning models such as logistic regression, support vector machine learning, decision tree algorithms and K nearest-neighbors classification algorithms. Models can be evaluated for accuracy before deployment using cross validation techniques.</a:t>
            </a:r>
          </a:p>
          <a:p>
            <a:r>
              <a:rPr lang="en-US" dirty="0">
                <a:solidFill>
                  <a:schemeClr val="tx1"/>
                </a:solidFill>
              </a:rPr>
              <a:t>This was a fun assignment!</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63012361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1154954" y="2587625"/>
            <a:ext cx="6809509" cy="3563407"/>
          </a:xfrm>
        </p:spPr>
        <p:txBody>
          <a:bodyPr>
            <a:normAutofit fontScale="77500" lnSpcReduction="20000"/>
          </a:bodyPr>
          <a:lstStyle/>
          <a:p>
            <a:pPr marL="0" indent="0">
              <a:buNone/>
            </a:pPr>
            <a:r>
              <a:rPr lang="en-US" dirty="0"/>
              <a:t>Notebook links in Watson Studio: </a:t>
            </a:r>
          </a:p>
          <a:p>
            <a:r>
              <a:rPr lang="en-US" sz="1000" dirty="0">
                <a:hlinkClick r:id="rId2"/>
              </a:rPr>
              <a:t>https://dataplatform.cloud.ibm.com/analytics/notebooks/v2/b3f2559a-6c0a-4249-9d66-1b9d1d4f7920/view?access_token=353b5bd074075bbf037e35d2b4ef850d1444e867d3c289a35f55ac8c5c20cdc3</a:t>
            </a:r>
            <a:endParaRPr lang="en-US" sz="1000" dirty="0"/>
          </a:p>
          <a:p>
            <a:r>
              <a:rPr lang="en-US" sz="1000" dirty="0">
                <a:hlinkClick r:id="rId3"/>
              </a:rPr>
              <a:t>https://dataplatform.cloud.ibm.com/analytics/notebooks/v2/6abd83fa-2750-4d9a-b55f-d1fa6478d4f6/view?access_token=331486c6b0fbc4c269178dadeff1f9501738a4a748bb5848ff32070e4aaf5927</a:t>
            </a:r>
            <a:endParaRPr lang="en-US" sz="1000" dirty="0"/>
          </a:p>
          <a:p>
            <a:r>
              <a:rPr lang="en-US" sz="1000" dirty="0">
                <a:hlinkClick r:id="rId4"/>
              </a:rPr>
              <a:t>https://dataplatform.cloud.ibm.com/analytics/notebooks/v2/7a2527f0-1691-490a-8530-06f52624505f/view?access_token=d13b9a648d80c2eaf62287f0c270bd18f990d250be89fb8d1c4aa9cc862fa2f0</a:t>
            </a:r>
            <a:endParaRPr lang="en-US" sz="1000" dirty="0"/>
          </a:p>
          <a:p>
            <a:r>
              <a:rPr lang="en-US" sz="1000" dirty="0"/>
              <a:t>https://dataplatform.cloud.ibm.com/analytics/notebooks/v2/9facebbd-1ddc-415b-9c05-96645806dcb2/view?access_token=e8008b14aa2a1ae552af81806c1ff6deb16a50da14a8f8dd384756070ee00a06</a:t>
            </a:r>
          </a:p>
          <a:p>
            <a:r>
              <a:rPr lang="en-US" sz="1000" dirty="0">
                <a:hlinkClick r:id="rId5"/>
              </a:rPr>
              <a:t>https://dataplatform.cloud.ibm.com/analytics/notebooks/v2/d77fc6da-fc32-420b-b8b0-b5829302b0d7/view?access_token=fd605fab498f190b60a51f2ed0b7a7dcbdef4df62098d4bc6bbc375e8376ad02</a:t>
            </a:r>
            <a:endParaRPr lang="en-US" sz="1000" dirty="0"/>
          </a:p>
          <a:p>
            <a:r>
              <a:rPr lang="en-US" sz="1000" dirty="0"/>
              <a:t>https://dataplatform.cloud.ibm.com/analytics/notebooks/v2/618f531e-beb0-430c-8f04-33d086a14aba/view?access_token=6e17b1ef18da5da934885b3e90cec033bd4d10bbd142cfab647bdeedc5e8096f</a:t>
            </a:r>
          </a:p>
          <a:p>
            <a:r>
              <a:rPr lang="en-US" sz="1000" dirty="0"/>
              <a:t>https://dataplatform.cloud.ibm.com/analytics/notebooks/v2/ede6b930-8462-4eb3-b575-226b885f1f8f/view?access_token=13b1a471734717058a8a1ef53366b24c3d766d0f0b15912016bbb371c25551f6</a:t>
            </a:r>
          </a:p>
          <a:p>
            <a:r>
              <a:rPr lang="en-US" sz="1000" dirty="0">
                <a:hlinkClick r:id="rId6"/>
              </a:rPr>
              <a:t>https://dataplatform.cloud.ibm.com/analytics/notebooks/v2/e0504cbd-284f-4366-ba9e-f3100ae1f3d6/view?access_token=d0a23c59eef46b7933edac5bf3ee258ed4d2bd845b306a01a0a385dcf7e62258</a:t>
            </a:r>
            <a:endParaRPr lang="en-US" sz="1000" dirty="0"/>
          </a:p>
          <a:p>
            <a:pPr marL="0" lvl="0" indent="0">
              <a:buClr>
                <a:srgbClr val="B31166"/>
              </a:buClr>
              <a:buNone/>
            </a:pPr>
            <a:r>
              <a:rPr lang="en-US" dirty="0" err="1">
                <a:solidFill>
                  <a:prstClr val="black">
                    <a:lumMod val="75000"/>
                    <a:lumOff val="25000"/>
                  </a:prstClr>
                </a:solidFill>
              </a:rPr>
              <a:t>Github</a:t>
            </a:r>
            <a:r>
              <a:rPr lang="en-US" dirty="0">
                <a:solidFill>
                  <a:prstClr val="black">
                    <a:lumMod val="75000"/>
                    <a:lumOff val="25000"/>
                  </a:prstClr>
                </a:solidFill>
              </a:rPr>
              <a:t> project link:</a:t>
            </a:r>
            <a:endParaRPr lang="en-US" sz="1000" dirty="0"/>
          </a:p>
          <a:p>
            <a:r>
              <a:rPr lang="en-US" sz="1000" dirty="0"/>
              <a:t>https://github.com/TonyLikesPhysics/TonyLikesData/tree/main/Data%20Science%20Professional%20Certificate/SpaceX</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6" name="Picture 5" descr="Graph on document with pen">
            <a:extLst>
              <a:ext uri="{FF2B5EF4-FFF2-40B4-BE49-F238E27FC236}">
                <a16:creationId xmlns:a16="http://schemas.microsoft.com/office/drawing/2014/main" id="{E8C1AE69-116F-FD4E-9334-3B54E1456707}"/>
              </a:ext>
            </a:extLst>
          </p:cNvPr>
          <p:cNvPicPr>
            <a:picLocks noChangeAspect="1"/>
          </p:cNvPicPr>
          <p:nvPr/>
        </p:nvPicPr>
        <p:blipFill rotWithShape="1">
          <a:blip r:embed="rId3"/>
          <a:srcRect l="30309" r="15298"/>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19"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a:t>Methodology</a:t>
            </a:r>
          </a:p>
        </p:txBody>
      </p:sp>
      <p:sp>
        <p:nvSpPr>
          <p:cNvPr id="21" name="Rectangle 20">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5075537C-CA84-1446-933C-8E9D027F9201}" type="slidenum">
              <a:rPr lang="en-US" smtClean="0"/>
              <a:pPr defTabSz="914400">
                <a:spcAft>
                  <a:spcPts val="600"/>
                </a:spcAft>
              </a:pPr>
              <a:t>5</a:t>
            </a:fld>
            <a:endParaRPr lang="en-US"/>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1"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4" name="Rectangle 23">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967791" y="1449324"/>
            <a:ext cx="2621734" cy="4391640"/>
          </a:xfrm>
        </p:spPr>
        <p:txBody>
          <a:bodyPr vert="horz" lIns="91440" tIns="45720" rIns="91440" bIns="45720" rtlCol="0" anchor="t">
            <a:normAutofit/>
          </a:bodyPr>
          <a:lstStyle/>
          <a:p>
            <a:r>
              <a:rPr lang="en-US" sz="2800">
                <a:solidFill>
                  <a:schemeClr val="tx1"/>
                </a:solidFill>
              </a:rPr>
              <a:t>Methodology</a:t>
            </a:r>
          </a:p>
        </p:txBody>
      </p:sp>
      <p:sp>
        <p:nvSpPr>
          <p:cNvPr id="30" name="Rectangle 29">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6</a:t>
            </a:fld>
            <a:endParaRPr lang="en-US">
              <a:solidFill>
                <a:srgbClr val="FFFFFF"/>
              </a:solidFill>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750393" y="1449324"/>
            <a:ext cx="6230220" cy="43916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accent1"/>
              </a:buClr>
              <a:buSzPct val="80000"/>
              <a:buNone/>
            </a:pPr>
            <a:r>
              <a:rPr lang="en-US" sz="1200" dirty="0">
                <a:solidFill>
                  <a:schemeClr val="tx1"/>
                </a:solidFill>
                <a:latin typeface="+mn-lt"/>
              </a:rPr>
              <a:t>Data collection methodology:</a:t>
            </a:r>
          </a:p>
          <a:p>
            <a:pPr lvl="1" defTabSz="457200">
              <a:spcBef>
                <a:spcPts val="1000"/>
              </a:spcBef>
              <a:buClr>
                <a:schemeClr val="accent1"/>
              </a:buClr>
              <a:buSzPct val="80000"/>
              <a:buFont typeface="Wingdings 3" charset="2"/>
              <a:buChar char=""/>
            </a:pPr>
            <a:r>
              <a:rPr lang="en-US" sz="1200" dirty="0">
                <a:solidFill>
                  <a:schemeClr val="tx1"/>
                </a:solidFill>
                <a:latin typeface="+mn-lt"/>
              </a:rPr>
              <a:t>The data was collected using web scraping techniques on the Wikipedia web page on SpaceX Falcon rocket launches. </a:t>
            </a:r>
          </a:p>
          <a:p>
            <a:pPr marL="0" indent="0" defTabSz="457200">
              <a:buClr>
                <a:schemeClr val="accent1"/>
              </a:buClr>
              <a:buSzPct val="80000"/>
              <a:buNone/>
            </a:pPr>
            <a:r>
              <a:rPr lang="en-US" sz="1200" dirty="0">
                <a:solidFill>
                  <a:schemeClr val="tx1"/>
                </a:solidFill>
                <a:latin typeface="+mn-lt"/>
              </a:rPr>
              <a:t>Perform data wrangling</a:t>
            </a:r>
          </a:p>
          <a:p>
            <a:pPr lvl="1" defTabSz="457200">
              <a:spcBef>
                <a:spcPts val="1000"/>
              </a:spcBef>
              <a:buClr>
                <a:schemeClr val="accent1"/>
              </a:buClr>
              <a:buSzPct val="80000"/>
              <a:buFont typeface="Wingdings 3" charset="2"/>
              <a:buChar char=""/>
            </a:pPr>
            <a:r>
              <a:rPr lang="en-US" sz="1200" dirty="0">
                <a:solidFill>
                  <a:schemeClr val="tx1"/>
                </a:solidFill>
                <a:latin typeface="+mn-lt"/>
              </a:rPr>
              <a:t>The data is processed using normalization and scaling, and missing numeric values are replaced with the mean or rows are removed if necessary. Relevant categorical attributes are made binary using one hot encoding. </a:t>
            </a:r>
          </a:p>
          <a:p>
            <a:pPr marL="0" indent="0" defTabSz="457200">
              <a:buClr>
                <a:schemeClr val="accent1"/>
              </a:buClr>
              <a:buSzPct val="80000"/>
              <a:buNone/>
            </a:pPr>
            <a:r>
              <a:rPr lang="en-US" sz="1200" dirty="0">
                <a:solidFill>
                  <a:schemeClr val="tx1"/>
                </a:solidFill>
                <a:latin typeface="+mn-lt"/>
              </a:rPr>
              <a:t>Perform exploratory data analysis (EDA) using visualization and SQL</a:t>
            </a:r>
          </a:p>
          <a:p>
            <a:pPr lvl="1" defTabSz="457200">
              <a:buClr>
                <a:schemeClr val="accent1"/>
              </a:buClr>
              <a:buSzPct val="80000"/>
              <a:buFont typeface="Wingdings 3" charset="2"/>
              <a:buChar char=""/>
            </a:pPr>
            <a:r>
              <a:rPr lang="en-US" sz="1200" dirty="0">
                <a:solidFill>
                  <a:schemeClr val="tx1"/>
                </a:solidFill>
                <a:latin typeface="+mn-lt"/>
              </a:rPr>
              <a:t>This method involved importing the cleaned data to a database and performing subsetting queries or calculation to gain insights into the data</a:t>
            </a:r>
          </a:p>
          <a:p>
            <a:pPr marL="0" indent="0" defTabSz="457200">
              <a:buClr>
                <a:schemeClr val="accent1"/>
              </a:buClr>
              <a:buSzPct val="80000"/>
              <a:buNone/>
            </a:pPr>
            <a:r>
              <a:rPr lang="en-US" sz="1200" dirty="0">
                <a:solidFill>
                  <a:schemeClr val="tx1"/>
                </a:solidFill>
                <a:latin typeface="+mn-lt"/>
              </a:rPr>
              <a:t>Perform interactive visual analytics using Folium and Plotly Dash</a:t>
            </a:r>
          </a:p>
          <a:p>
            <a:pPr lvl="1" defTabSz="457200">
              <a:buClr>
                <a:schemeClr val="accent1"/>
              </a:buClr>
              <a:buSzPct val="80000"/>
              <a:buFont typeface="Wingdings 3" charset="2"/>
              <a:buChar char=""/>
            </a:pPr>
            <a:r>
              <a:rPr lang="en-US" sz="1200" dirty="0">
                <a:solidFill>
                  <a:schemeClr val="tx1"/>
                </a:solidFill>
                <a:latin typeface="+mn-lt"/>
              </a:rPr>
              <a:t>Map visualization can be created in order to gain a more spatial understanding of location data. Markers can be added, and distances can be calculated using navigational coordinates.</a:t>
            </a:r>
          </a:p>
          <a:p>
            <a:pPr marL="0" indent="0" defTabSz="457200">
              <a:buClr>
                <a:schemeClr val="accent1"/>
              </a:buClr>
              <a:buSzPct val="80000"/>
              <a:buNone/>
            </a:pPr>
            <a:r>
              <a:rPr lang="en-US" sz="1200" dirty="0">
                <a:solidFill>
                  <a:schemeClr val="tx1"/>
                </a:solidFill>
                <a:latin typeface="+mn-lt"/>
              </a:rPr>
              <a:t>Perform predictive analysis using classification models</a:t>
            </a:r>
          </a:p>
          <a:p>
            <a:pPr lvl="1" defTabSz="457200">
              <a:spcBef>
                <a:spcPts val="1000"/>
              </a:spcBef>
              <a:buClr>
                <a:schemeClr val="accent1"/>
              </a:buClr>
              <a:buSzPct val="80000"/>
              <a:buFont typeface="Wingdings 3" charset="2"/>
              <a:buChar char=""/>
            </a:pPr>
            <a:r>
              <a:rPr lang="en-US" sz="1200" dirty="0">
                <a:solidFill>
                  <a:schemeClr val="tx1"/>
                </a:solidFill>
                <a:latin typeface="+mn-lt"/>
              </a:rPr>
              <a:t>Predictive models are built and tested by splitting data into training and testing sets. The models are built and testing on the training set, allowing for the tuning of parameters. The models are then cross validated on the testing sets for accuracy and to assure there are not problems with over fitting before deployment.</a:t>
            </a:r>
          </a:p>
          <a:p>
            <a:pPr lvl="1" defTabSz="457200">
              <a:spcBef>
                <a:spcPts val="1000"/>
              </a:spcBef>
              <a:buClr>
                <a:schemeClr val="accent1"/>
              </a:buClr>
              <a:buSzPct val="80000"/>
              <a:buFont typeface="Wingdings 3" charset="2"/>
              <a:buChar char=""/>
            </a:pPr>
            <a:endParaRPr lang="en-US" sz="900" dirty="0">
              <a:solidFill>
                <a:schemeClr val="tx1"/>
              </a:solidFill>
              <a:latin typeface="+mn-lt"/>
            </a:endParaRPr>
          </a:p>
        </p:txBody>
      </p:sp>
    </p:spTree>
    <p:extLst>
      <p:ext uri="{BB962C8B-B14F-4D97-AF65-F5344CB8AC3E}">
        <p14:creationId xmlns:p14="http://schemas.microsoft.com/office/powerpoint/2010/main" val="15534327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p:txBody>
          <a:bodyPr vert="horz" lIns="91440" tIns="45720" rIns="91440" bIns="45720" rtlCol="0" anchor="ctr">
            <a:normAutofit/>
          </a:bodyPr>
          <a:lstStyle/>
          <a:p>
            <a:r>
              <a:rPr lang="en-US" kern="1200" dirty="0">
                <a:ea typeface="IBM Plex Mono SemiBold" panose="020B0709050203000203" pitchFamily="49" charset="0"/>
                <a:cs typeface="IBM Plex Mono SemiBold" panose="020B0709050203000203" pitchFamily="49" charset="0"/>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7</a:t>
            </a:fld>
            <a:endParaRPr lang="en-US"/>
          </a:p>
        </p:txBody>
      </p:sp>
      <p:graphicFrame>
        <p:nvGraphicFramePr>
          <p:cNvPr id="10" name="Text Placeholder 2">
            <a:extLst>
              <a:ext uri="{FF2B5EF4-FFF2-40B4-BE49-F238E27FC236}">
                <a16:creationId xmlns:a16="http://schemas.microsoft.com/office/drawing/2014/main" id="{EE9B9833-F026-E34A-8527-01DDDC89DFE7}"/>
              </a:ext>
            </a:extLst>
          </p:cNvPr>
          <p:cNvGraphicFramePr/>
          <p:nvPr>
            <p:extLst>
              <p:ext uri="{D42A27DB-BD31-4B8C-83A1-F6EECF244321}">
                <p14:modId xmlns:p14="http://schemas.microsoft.com/office/powerpoint/2010/main" val="3975835170"/>
              </p:ext>
            </p:extLst>
          </p:nvPr>
        </p:nvGraphicFramePr>
        <p:xfrm>
          <a:off x="7331779" y="2235625"/>
          <a:ext cx="4022021" cy="3300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2">
            <a:extLst>
              <a:ext uri="{FF2B5EF4-FFF2-40B4-BE49-F238E27FC236}">
                <a16:creationId xmlns:a16="http://schemas.microsoft.com/office/drawing/2014/main" id="{91F703C6-D31D-A14E-87C9-EA6CF3F837CE}"/>
              </a:ext>
            </a:extLst>
          </p:cNvPr>
          <p:cNvSpPr>
            <a:spLocks noGrp="1"/>
          </p:cNvSpPr>
          <p:nvPr>
            <p:ph sz="half" idx="1"/>
          </p:nvPr>
        </p:nvSpPr>
        <p:spPr>
          <a:xfrm>
            <a:off x="838200" y="2098215"/>
            <a:ext cx="6111240" cy="4369087"/>
          </a:xfrm>
        </p:spPr>
        <p:txBody>
          <a:bodyPr>
            <a:normAutofit fontScale="92500" lnSpcReduction="10000"/>
          </a:bodyPr>
          <a:lstStyle/>
          <a:p>
            <a:endParaRPr lang="en-US" sz="2600" dirty="0"/>
          </a:p>
          <a:p>
            <a:r>
              <a:rPr lang="en-US" sz="2100" dirty="0"/>
              <a:t>SpaceX launch data is request and parsed using the get() request. A JSON file is converted to a Pandas data frame and normalized.</a:t>
            </a:r>
          </a:p>
          <a:p>
            <a:r>
              <a:rPr lang="en-US" sz="2100" dirty="0"/>
              <a:t>The data is then cleaned and organized in a way that makes it useful to analysis, and irrelevant columns are eliminated.</a:t>
            </a:r>
          </a:p>
          <a:p>
            <a:r>
              <a:rPr lang="en-US" sz="2100" dirty="0"/>
              <a:t>The data frame is then filtered to include only the Falcon 9 launches and all missing values for payload mass are replaced using the mean of that column</a:t>
            </a:r>
          </a:p>
          <a:p>
            <a:pPr marL="0" indent="0">
              <a:buNone/>
            </a:pPr>
            <a:endParaRPr lang="en-US" sz="1400" dirty="0"/>
          </a:p>
          <a:p>
            <a:pPr marL="0" indent="0">
              <a:buNone/>
            </a:pPr>
            <a:r>
              <a:rPr lang="en-US" sz="1100" dirty="0"/>
              <a:t>https://github.com/TonyLikesPhysics/TonyLikesData/blob/main/Data%20Science%20Professional%20Certificate/SpaceX/</a:t>
            </a:r>
            <a:r>
              <a:rPr lang="en-US" sz="1100" dirty="0" err="1"/>
              <a:t>jupyter</a:t>
            </a:r>
            <a:r>
              <a:rPr lang="en-US" sz="1100" dirty="0"/>
              <a:t>-labs-</a:t>
            </a:r>
            <a:r>
              <a:rPr lang="en-US" sz="1100" dirty="0" err="1"/>
              <a:t>spacex</a:t>
            </a:r>
            <a:r>
              <a:rPr lang="en-US" sz="1100" dirty="0"/>
              <a:t>-data-collection-</a:t>
            </a:r>
            <a:r>
              <a:rPr lang="en-US" sz="1100" dirty="0" err="1"/>
              <a:t>api.ipynb</a:t>
            </a:r>
            <a:endParaRPr lang="en-US" sz="110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p:txBody>
          <a:bodyPr anchor="ctr">
            <a:normAutofit/>
          </a:bodyPr>
          <a:lstStyle/>
          <a:p>
            <a:r>
              <a:rPr lang="en-US" dirty="0"/>
              <a:t>Data Collection – Web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sz="half" idx="1"/>
          </p:nvPr>
        </p:nvSpPr>
        <p:spPr>
          <a:xfrm>
            <a:off x="838200" y="2187723"/>
            <a:ext cx="5928360" cy="4383557"/>
          </a:xfrm>
        </p:spPr>
        <p:txBody>
          <a:bodyPr>
            <a:normAutofit/>
          </a:bodyPr>
          <a:lstStyle/>
          <a:p>
            <a:endParaRPr lang="en-US" sz="2600" dirty="0"/>
          </a:p>
          <a:p>
            <a:r>
              <a:rPr lang="en-US" sz="1900" dirty="0"/>
              <a:t>The SpaceX Falcon 9 data is extracted from HTML tables of launch records on Wikipedia. </a:t>
            </a:r>
          </a:p>
          <a:p>
            <a:r>
              <a:rPr lang="en-US" sz="1900" dirty="0"/>
              <a:t>The columns extracted from the tables are turned into the attributes of the Pandas data frame to be created.</a:t>
            </a:r>
          </a:p>
          <a:p>
            <a:r>
              <a:rPr lang="en-US" sz="1900" dirty="0"/>
              <a:t>The data frame is then written to a a csv file and exported.</a:t>
            </a:r>
          </a:p>
          <a:p>
            <a:pPr marL="0" indent="0">
              <a:buNone/>
            </a:pPr>
            <a:endParaRPr lang="en-US" sz="2600" dirty="0"/>
          </a:p>
          <a:p>
            <a:pPr marL="0" indent="0">
              <a:lnSpc>
                <a:spcPct val="90000"/>
              </a:lnSpc>
              <a:spcAft>
                <a:spcPts val="600"/>
              </a:spcAft>
              <a:buNone/>
            </a:pPr>
            <a:r>
              <a:rPr lang="en-US" sz="1000" dirty="0">
                <a:solidFill>
                  <a:schemeClr val="tx1"/>
                </a:solidFill>
              </a:rPr>
              <a:t>https://github.com/TonyLikesPhysics/TonyLikesData/blob/main/Data%20Science%20Professional%20Certificate/SpaceX/Data%20Collection%20with%20Web%20Scraping.ipynb</a:t>
            </a:r>
            <a:endParaRPr lang="en-US" sz="1000" dirty="0">
              <a:solidFill>
                <a:schemeClr val="tx1"/>
              </a:solidFill>
              <a:latin typeface="IBM Plex Mono Text" panose="020B0509050203000203" pitchFamily="49"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8</a:t>
            </a:fld>
            <a:endParaRPr lang="en-US"/>
          </a:p>
        </p:txBody>
      </p:sp>
      <p:graphicFrame>
        <p:nvGraphicFramePr>
          <p:cNvPr id="7" name="Text Placeholder 2">
            <a:extLst>
              <a:ext uri="{FF2B5EF4-FFF2-40B4-BE49-F238E27FC236}">
                <a16:creationId xmlns:a16="http://schemas.microsoft.com/office/drawing/2014/main" id="{12379FEA-07C8-D546-BE1D-CFD12DE95AEA}"/>
              </a:ext>
            </a:extLst>
          </p:cNvPr>
          <p:cNvGraphicFramePr/>
          <p:nvPr>
            <p:extLst>
              <p:ext uri="{D42A27DB-BD31-4B8C-83A1-F6EECF244321}">
                <p14:modId xmlns:p14="http://schemas.microsoft.com/office/powerpoint/2010/main" val="3830193550"/>
              </p:ext>
            </p:extLst>
          </p:nvPr>
        </p:nvGraphicFramePr>
        <p:xfrm>
          <a:off x="7412298" y="2187723"/>
          <a:ext cx="4245245" cy="3397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1396538" y="295729"/>
            <a:ext cx="9957262" cy="2092060"/>
          </a:xfrm>
        </p:spPr>
        <p:txBody>
          <a:bodyPr/>
          <a:lstStyle/>
          <a:p>
            <a:r>
              <a:rPr lang="en-US" dirty="0"/>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2387789"/>
            <a:ext cx="6061364" cy="4096138"/>
          </a:xfrm>
        </p:spPr>
        <p:txBody>
          <a:bodyPr>
            <a:normAutofit fontScale="85000" lnSpcReduction="20000"/>
          </a:bodyPr>
          <a:lstStyle/>
          <a:p>
            <a:r>
              <a:rPr lang="en-US" sz="2900" dirty="0"/>
              <a:t>The SpaceX data is first scaled and normalized. </a:t>
            </a:r>
          </a:p>
          <a:p>
            <a:r>
              <a:rPr lang="en-US" sz="2900" dirty="0"/>
              <a:t>Missing values for payload mass were filled with the mean of the column.</a:t>
            </a:r>
          </a:p>
          <a:p>
            <a:r>
              <a:rPr lang="en-US" sz="2900" dirty="0"/>
              <a:t>The class column is created from the launch outcomes attribute, where 1 is a successful outcome and 0 is a failure</a:t>
            </a:r>
          </a:p>
          <a:p>
            <a:pPr marL="0" indent="0">
              <a:buNone/>
            </a:pPr>
            <a:endParaRPr lang="en-US" dirty="0"/>
          </a:p>
          <a:p>
            <a:pPr marL="0" indent="0">
              <a:buNone/>
            </a:pPr>
            <a:r>
              <a:rPr lang="en-US" sz="1300" dirty="0">
                <a:solidFill>
                  <a:schemeClr val="tx1"/>
                </a:solidFill>
              </a:rPr>
              <a:t>https://github.com/TonyLikesPhysics/TonyLikesData/blob/main/Data%20Science%20Professional%20Certificate/SpaceX/labs-jupyter-spacex-Data%20wrangling.ipynb</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6" name="Text Placeholder 2">
            <a:extLst>
              <a:ext uri="{FF2B5EF4-FFF2-40B4-BE49-F238E27FC236}">
                <a16:creationId xmlns:a16="http://schemas.microsoft.com/office/drawing/2014/main" id="{6455E2CB-74B2-F248-A789-6106C580F014}"/>
              </a:ext>
            </a:extLst>
          </p:cNvPr>
          <p:cNvGraphicFramePr/>
          <p:nvPr>
            <p:extLst>
              <p:ext uri="{D42A27DB-BD31-4B8C-83A1-F6EECF244321}">
                <p14:modId xmlns:p14="http://schemas.microsoft.com/office/powerpoint/2010/main" val="2304650557"/>
              </p:ext>
            </p:extLst>
          </p:nvPr>
        </p:nvGraphicFramePr>
        <p:xfrm>
          <a:off x="7339328" y="2142636"/>
          <a:ext cx="4149671" cy="355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f80a141d-92ca-4d3d-9308-f7e7b1d44ce8"/>
    <ds:schemaRef ds:uri="155be751-a274-42e8-93fb-f39d3b9bccc8"/>
    <ds:schemaRef ds:uri="http://www.w3.org/XML/1998/namespace"/>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{B3F72DC0-49CA-3C40-B22C-76D5BB0F6C0F}tf10001076</Template>
  <TotalTime>9650</TotalTime>
  <Words>3678</Words>
  <Application>Microsoft Macintosh PowerPoint</Application>
  <PresentationFormat>Widescreen</PresentationFormat>
  <Paragraphs>319</Paragraphs>
  <Slides>46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Century Gothic</vt:lpstr>
      <vt:lpstr>IBM Plex Mono Text</vt:lpstr>
      <vt:lpstr>Simplified Arabic Fixed</vt:lpstr>
      <vt:lpstr>Wingdings 3</vt:lpstr>
      <vt:lpstr>Ion Boardroom</vt:lpstr>
      <vt:lpstr>SpaceX Data Science Project</vt:lpstr>
      <vt:lpstr>Outline</vt:lpstr>
      <vt:lpstr>Executive Summary</vt:lpstr>
      <vt:lpstr>Introduction</vt:lpstr>
      <vt:lpstr>Methodology</vt:lpstr>
      <vt:lpstr>Methodology</vt:lpstr>
      <vt:lpstr>Data collection – SpaceX API</vt:lpstr>
      <vt:lpstr>Data Collection – Web Scraping</vt:lpstr>
      <vt:lpstr>Data Wrangling</vt:lpstr>
      <vt:lpstr>Exploratory Data Analysis with Visualization</vt:lpstr>
      <vt:lpstr>EDA with data visualization</vt:lpstr>
      <vt:lpstr>Payload vs. Launch Site</vt:lpstr>
      <vt:lpstr>Flight Number vs. Launch Site</vt:lpstr>
      <vt:lpstr>Success rate vs. Orbit type</vt:lpstr>
      <vt:lpstr>Flight Number vs. Orbit type</vt:lpstr>
      <vt:lpstr>Payload vs. Orbit type</vt:lpstr>
      <vt:lpstr>Launch success yearly trend</vt:lpstr>
      <vt:lpstr>Exploratory Data Analysis with SQL</vt:lpstr>
      <vt:lpstr>EDA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failed mission outcomes</vt:lpstr>
      <vt:lpstr>Boosters carried maximum payload</vt:lpstr>
      <vt:lpstr>2015 launch records</vt:lpstr>
      <vt:lpstr>Rank success count between 2010-06-04 and 2017-03-20</vt:lpstr>
      <vt:lpstr>Interactive Map with Folium</vt:lpstr>
      <vt:lpstr>Build an interactive map with Folium</vt:lpstr>
      <vt:lpstr>Global View of Launch Sites</vt:lpstr>
      <vt:lpstr>Launch Record Labels</vt:lpstr>
      <vt:lpstr>Distance to Railway and City</vt:lpstr>
      <vt:lpstr>Building a Dashboard with Plotly Dash</vt:lpstr>
      <vt:lpstr>Build a Dashboard with Plotly Dash</vt:lpstr>
      <vt:lpstr>All Sites Dropdown Selection</vt:lpstr>
      <vt:lpstr>Highest Launch Success Ratio</vt:lpstr>
      <vt:lpstr>Payload Mass vs. Launch Outcome</vt:lpstr>
      <vt:lpstr>Predictive Analysis: Classification</vt:lpstr>
      <vt:lpstr>Predictive Analysis: Classification</vt:lpstr>
      <vt:lpstr>Results</vt:lpstr>
      <vt:lpstr>Classification Accuracy</vt:lpstr>
      <vt:lpstr>Confusion Matrix</vt:lpstr>
      <vt:lpstr>CONCLUSION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Antonio Silva</cp:lastModifiedBy>
  <cp:revision>394</cp:revision>
  <dcterms:created xsi:type="dcterms:W3CDTF">2021-04-29T18:58:34Z</dcterms:created>
  <dcterms:modified xsi:type="dcterms:W3CDTF">2021-10-01T07:00:27Z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